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3" r:id="rId5"/>
  </p:sldMasterIdLst>
  <p:notesMasterIdLst>
    <p:notesMasterId r:id="rId18"/>
  </p:notesMasterIdLst>
  <p:sldIdLst>
    <p:sldId id="3724" r:id="rId6"/>
    <p:sldId id="467" r:id="rId7"/>
    <p:sldId id="3688" r:id="rId8"/>
    <p:sldId id="3726" r:id="rId9"/>
    <p:sldId id="3738" r:id="rId10"/>
    <p:sldId id="3729" r:id="rId11"/>
    <p:sldId id="3730" r:id="rId12"/>
    <p:sldId id="3736" r:id="rId13"/>
    <p:sldId id="3731" r:id="rId14"/>
    <p:sldId id="3732" r:id="rId15"/>
    <p:sldId id="3737" r:id="rId16"/>
    <p:sldId id="3725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6B08604-D203-4F9D-A39A-F0DB714815F9}">
          <p14:sldIdLst>
            <p14:sldId id="3724"/>
            <p14:sldId id="467"/>
            <p14:sldId id="3688"/>
            <p14:sldId id="3726"/>
            <p14:sldId id="3738"/>
            <p14:sldId id="3729"/>
            <p14:sldId id="3730"/>
            <p14:sldId id="3736"/>
            <p14:sldId id="3731"/>
            <p14:sldId id="3732"/>
            <p14:sldId id="3737"/>
            <p14:sldId id="372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E2BBB"/>
    <a:srgbClr val="8A1A9B"/>
    <a:srgbClr val="008000"/>
    <a:srgbClr val="2E2C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D8E7AA-EABD-408C-BF70-F35DE83580B4}" type="datetimeFigureOut">
              <a:rPr lang="en-GB" smtClean="0"/>
              <a:t>24/05/2024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0D14F4-911F-4DA0-BAAD-DF34F68AF4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7146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2B6EE5-A699-8E40-B9DE-15202463104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04011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0D14F4-911F-4DA0-BAAD-DF34F68AF425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55617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0D14F4-911F-4DA0-BAAD-DF34F68AF425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5127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0D14F4-911F-4DA0-BAAD-DF34F68AF425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53513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2B6EE5-A699-8E40-B9DE-15202463104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85222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>
                <a:solidFill>
                  <a:srgbClr val="616161"/>
                </a:solidFill>
                <a:latin typeface="+mn-lt"/>
              </a:rPr>
              <a:t>Funded by the Department for Transport and delivered in partnership with Innovate UK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2CAEE7-A247-4946-B55D-BE7BF564397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00313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0D14F4-911F-4DA0-BAAD-DF34F68AF425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30544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0D14F4-911F-4DA0-BAAD-DF34F68AF425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77666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0D14F4-911F-4DA0-BAAD-DF34F68AF425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1648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0D14F4-911F-4DA0-BAAD-DF34F68AF425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06166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0D14F4-911F-4DA0-BAAD-DF34F68AF425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5901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0D14F4-911F-4DA0-BAAD-DF34F68AF425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5815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824B1D-5B0E-E140-A273-2B3CBD8E09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10F6E72-494B-EE41-940A-5363759F98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A055EE-3429-4747-85D7-E80F416B6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2F0FB-3D49-9D4F-97C6-7260B436500D}" type="datetime1">
              <a:rPr lang="en-GB" smtClean="0"/>
              <a:t>24/05/2024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6810BD-6E3C-2A44-98CD-199F950EF5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36FB78-E2B9-6443-B2AB-3819D09E9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27428-FED5-8544-B08E-879628B3B8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995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fade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87DB4E-3208-3942-818F-5C45E0066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E12F27-7C78-8C4D-A651-A634C083C6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044B7-3965-9D40-9CFB-B376EE6F3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A9746-2769-AA4F-A9D4-77C805A32FDA}" type="datetime1">
              <a:rPr lang="en-GB" smtClean="0"/>
              <a:t>24/05/2024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6B57D9-A0EA-2A45-A965-DBA30B49F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493EE2-3FB8-2341-BC3D-B9BBFB5EE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27428-FED5-8544-B08E-879628B3B8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110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fade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D3FB39-29BA-2F42-9438-6405954A7BB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D7D58E-BAED-2941-B30F-167494BC5C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171C3A-2239-054D-973E-5EF18FAC0D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D291C-43D3-254B-B99C-3DDFF0562873}" type="datetime1">
              <a:rPr lang="en-GB" smtClean="0"/>
              <a:t>24/05/2024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ADA16F-4ADD-6443-9509-212D1EFF4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89A274-3B0A-624C-AB37-77810D5A8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27428-FED5-8544-B08E-879628B3B8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97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fade/>
      </p:transition>
    </mc:Choice>
    <mc:Fallback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hree Content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440795" y="3905882"/>
            <a:ext cx="3310411" cy="211947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eu</a:t>
            </a:r>
            <a:r>
              <a:rPr lang="en-US"/>
              <a:t> option </a:t>
            </a:r>
            <a:r>
              <a:rPr lang="en-US" err="1"/>
              <a:t>sapientem</a:t>
            </a:r>
            <a:r>
              <a:rPr lang="en-US"/>
              <a:t> vim. Cum choro </a:t>
            </a:r>
            <a:r>
              <a:rPr lang="en-US" err="1"/>
              <a:t>persequeris</a:t>
            </a:r>
            <a:r>
              <a:rPr lang="en-US"/>
              <a:t> an. Quo </a:t>
            </a:r>
            <a:r>
              <a:rPr lang="en-US" err="1"/>
              <a:t>purto</a:t>
            </a:r>
            <a:r>
              <a:rPr lang="en-US"/>
              <a:t> </a:t>
            </a:r>
            <a:r>
              <a:rPr lang="en-US" err="1"/>
              <a:t>putant</a:t>
            </a:r>
            <a:r>
              <a:rPr lang="en-US"/>
              <a:t> no, </a:t>
            </a:r>
            <a:r>
              <a:rPr lang="en-US" err="1"/>
              <a:t>omnesque</a:t>
            </a:r>
            <a:r>
              <a:rPr lang="en-US"/>
              <a:t> </a:t>
            </a:r>
            <a:r>
              <a:rPr lang="en-US" err="1"/>
              <a:t>accusamus</a:t>
            </a:r>
            <a:r>
              <a:rPr lang="en-US"/>
              <a:t> in mea. Cu duo </a:t>
            </a:r>
            <a:r>
              <a:rPr lang="en-US" err="1"/>
              <a:t>nobis</a:t>
            </a:r>
            <a:r>
              <a:rPr lang="en-US"/>
              <a:t> </a:t>
            </a:r>
            <a:r>
              <a:rPr lang="en-US" err="1"/>
              <a:t>indoctum</a:t>
            </a:r>
            <a:r>
              <a:rPr lang="en-US"/>
              <a:t> postulant.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00B1C-C1E4-8748-BE64-222004E9087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624000" y="3905882"/>
            <a:ext cx="3310411" cy="211947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eu</a:t>
            </a:r>
            <a:r>
              <a:rPr lang="en-US"/>
              <a:t> option </a:t>
            </a:r>
            <a:r>
              <a:rPr lang="en-US" err="1"/>
              <a:t>sapientem</a:t>
            </a:r>
            <a:r>
              <a:rPr lang="en-US"/>
              <a:t> vim. Cum choro </a:t>
            </a:r>
            <a:r>
              <a:rPr lang="en-US" err="1"/>
              <a:t>persequeris</a:t>
            </a:r>
            <a:r>
              <a:rPr lang="en-US"/>
              <a:t> an. Quo </a:t>
            </a:r>
            <a:r>
              <a:rPr lang="en-US" err="1"/>
              <a:t>purto</a:t>
            </a:r>
            <a:r>
              <a:rPr lang="en-US"/>
              <a:t> </a:t>
            </a:r>
            <a:r>
              <a:rPr lang="en-US" err="1"/>
              <a:t>putant</a:t>
            </a:r>
            <a:r>
              <a:rPr lang="en-US"/>
              <a:t> no, </a:t>
            </a:r>
            <a:r>
              <a:rPr lang="en-US" err="1"/>
              <a:t>omnesque</a:t>
            </a:r>
            <a:r>
              <a:rPr lang="en-US"/>
              <a:t> </a:t>
            </a:r>
            <a:r>
              <a:rPr lang="en-US" err="1"/>
              <a:t>accusamus</a:t>
            </a:r>
            <a:r>
              <a:rPr lang="en-US"/>
              <a:t> in mea. Cu duo </a:t>
            </a:r>
            <a:r>
              <a:rPr lang="en-US" err="1"/>
              <a:t>nobis</a:t>
            </a:r>
            <a:r>
              <a:rPr lang="en-US"/>
              <a:t> </a:t>
            </a:r>
            <a:r>
              <a:rPr lang="en-US" err="1"/>
              <a:t>indoctum</a:t>
            </a:r>
            <a:r>
              <a:rPr lang="en-US"/>
              <a:t> postulant.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4" hasCustomPrompt="1"/>
          </p:nvPr>
        </p:nvSpPr>
        <p:spPr>
          <a:xfrm>
            <a:off x="8291341" y="3905882"/>
            <a:ext cx="3310411" cy="211947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eu</a:t>
            </a:r>
            <a:r>
              <a:rPr lang="en-US"/>
              <a:t> option </a:t>
            </a:r>
            <a:r>
              <a:rPr lang="en-US" err="1"/>
              <a:t>sapientem</a:t>
            </a:r>
            <a:r>
              <a:rPr lang="en-US"/>
              <a:t> vim. Cum choro </a:t>
            </a:r>
            <a:r>
              <a:rPr lang="en-US" err="1"/>
              <a:t>persequeris</a:t>
            </a:r>
            <a:r>
              <a:rPr lang="en-US"/>
              <a:t> an. Quo </a:t>
            </a:r>
            <a:r>
              <a:rPr lang="en-US" err="1"/>
              <a:t>purto</a:t>
            </a:r>
            <a:r>
              <a:rPr lang="en-US"/>
              <a:t> </a:t>
            </a:r>
            <a:r>
              <a:rPr lang="en-US" err="1"/>
              <a:t>putant</a:t>
            </a:r>
            <a:r>
              <a:rPr lang="en-US"/>
              <a:t> no, </a:t>
            </a:r>
            <a:r>
              <a:rPr lang="en-US" err="1"/>
              <a:t>omnesque</a:t>
            </a:r>
            <a:r>
              <a:rPr lang="en-US"/>
              <a:t> </a:t>
            </a:r>
            <a:r>
              <a:rPr lang="en-US" err="1"/>
              <a:t>accusamus</a:t>
            </a:r>
            <a:r>
              <a:rPr lang="en-US"/>
              <a:t> in mea. Cu duo </a:t>
            </a:r>
            <a:r>
              <a:rPr lang="en-US" err="1"/>
              <a:t>nobis</a:t>
            </a:r>
            <a:r>
              <a:rPr lang="en-US"/>
              <a:t> </a:t>
            </a:r>
            <a:r>
              <a:rPr lang="en-US" err="1"/>
              <a:t>indoctum</a:t>
            </a:r>
            <a:r>
              <a:rPr lang="en-US"/>
              <a:t> postulant.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15"/>
          </p:nvPr>
        </p:nvSpPr>
        <p:spPr>
          <a:xfrm>
            <a:off x="624000" y="1368000"/>
            <a:ext cx="10977752" cy="2368323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87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fade/>
      </p:transition>
    </mc:Choice>
    <mc:Fallback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824B1D-5B0E-E140-A273-2B3CBD8E09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10F6E72-494B-EE41-940A-5363759F98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A055EE-3429-4747-85D7-E80F416B6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2F0FB-3D49-9D4F-97C6-7260B436500D}" type="datetime1">
              <a:rPr lang="en-GB" smtClean="0"/>
              <a:t>24/05/2024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6810BD-6E3C-2A44-98CD-199F950EF5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36FB78-E2B9-6443-B2AB-3819D09E9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27428-FED5-8544-B08E-879628B3B8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454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fade/>
      </p:transition>
    </mc:Choice>
    <mc:Fallback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B366B3-45DD-AE47-8A7F-22703B0723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B9A7D0-6314-F748-972F-DD19307ECD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BA09D9-F3C6-AA43-B0C0-C1AFACC55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6F1EA-B7E3-5C48-A6D5-62A9AFFDF19F}" type="datetime1">
              <a:rPr lang="en-GB" smtClean="0"/>
              <a:t>24/05/2024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4EE94B-A617-5E4C-A6C4-6D9909BDC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1440FB-F1D4-854C-97A7-77E67012B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27428-FED5-8544-B08E-879628B3B8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07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fade/>
      </p:transition>
    </mc:Choice>
    <mc:Fallback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EC26C4-79A9-0541-8A29-9FD07C1500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51866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713EA2-ECE6-AA41-9591-66C02587E2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398394"/>
            <a:ext cx="10515600" cy="1006119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400" baseline="0">
                <a:solidFill>
                  <a:schemeClr val="accent4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455C20-2252-EC41-82AA-6F63D12B9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79CDD-1342-554C-9F1E-7527A20FFCC7}" type="datetime1">
              <a:rPr lang="en-GB" smtClean="0"/>
              <a:t>24/05/2024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829631-0877-204F-BDE8-860D02189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CEE0D-98FF-BB4B-853C-6692C3AD4B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27428-FED5-8544-B08E-879628B3B8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007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fade/>
      </p:transition>
    </mc:Choice>
    <mc:Fallback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543EB1-78A0-504E-9E77-D495AD57B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F508F2-78EE-7A47-8A5D-6F90242A49B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7ED035-F7B3-004B-9659-A34DF25D7C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35E0D5-A459-DC42-B607-51C3396F6A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C4D3-8376-3241-A99A-927B6C447CC1}" type="datetime1">
              <a:rPr lang="en-GB" smtClean="0"/>
              <a:t>24/05/2024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B1E39C-47D9-8B49-AF18-F126DB7373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660C60-A2DB-9042-B2C8-5DD498CEF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27428-FED5-8544-B08E-879628B3B8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780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fade/>
      </p:transition>
    </mc:Choice>
    <mc:Fallback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217597-8A65-5D48-91B9-6296BF0C5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011A31-A233-EE43-8CEA-A5A1E92D8D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F125B4-47DF-1E43-A944-92881DC81D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E7C9C73-8EA0-934E-B04E-E87C76572F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A3D45EB-5F0A-1F42-B324-7E8D57ADC4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04EC4AB-2EBA-7047-A9B5-AC6045A528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F118F-A233-EB44-BFAF-F0706B479C11}" type="datetime1">
              <a:rPr lang="en-GB" smtClean="0"/>
              <a:t>24/05/2024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1F4608-83CE-AA47-8413-CA2690BC0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3A2C2E-1A95-A94B-9B21-CE6CC5EC6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27428-FED5-8544-B08E-879628B3B8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886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fade/>
      </p:transition>
    </mc:Choice>
    <mc:Fallback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BCEC25-5F90-3440-9E19-681839FAC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BC4AC2-36DD-3F4F-B86B-362D11CDC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1B0FE-38BE-0447-8D98-F2943C92AB44}" type="datetime1">
              <a:rPr lang="en-GB" smtClean="0"/>
              <a:t>24/05/2024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F41334-BDDF-2642-ACBD-97768E503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E166AB-DA97-3A48-9493-CBE7BC234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27428-FED5-8544-B08E-879628B3B8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981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fade/>
      </p:transition>
    </mc:Choice>
    <mc:Fallback>
      <p:transition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45A395B-9780-D646-802E-99D8844632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2B649-4050-9D43-9FAB-AE00A6B2B023}" type="datetime1">
              <a:rPr lang="en-GB" smtClean="0"/>
              <a:t>24/05/2024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DDAC869-2240-1F4F-95BE-1DD38CB77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500DF4-390D-A049-9FC1-CD4E7D1AF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27428-FED5-8544-B08E-879628B3B8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606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fade/>
      </p:transition>
    </mc:Choice>
    <mc:Fallback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B366B3-45DD-AE47-8A7F-22703B0723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B9A7D0-6314-F748-972F-DD19307ECD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BA09D9-F3C6-AA43-B0C0-C1AFACC55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6F1EA-B7E3-5C48-A6D5-62A9AFFDF19F}" type="datetime1">
              <a:rPr lang="en-GB" smtClean="0"/>
              <a:t>24/05/2024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4EE94B-A617-5E4C-A6C4-6D9909BDC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1440FB-F1D4-854C-97A7-77E67012B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27428-FED5-8544-B08E-879628B3B8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945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fade/>
      </p:transition>
    </mc:Choice>
    <mc:Fallback>
      <p:transition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F30434-FE9A-984C-8827-8A6A2B892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EDFF3E-E98E-1044-9368-202B430B6A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0CB937-C1A0-6B40-9A83-C921DC9CD6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7FD0FD-B0D0-EA40-8A0B-A50152A44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C2FB9-5E76-D349-B545-D206C4A205C2}" type="datetime1">
              <a:rPr lang="en-GB" smtClean="0"/>
              <a:t>24/05/2024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C93C4A-B984-2B4C-9A75-F8A30115B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432133-8FEE-D74C-A61F-1DE4F5BD3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27428-FED5-8544-B08E-879628B3B8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867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fade/>
      </p:transition>
    </mc:Choice>
    <mc:Fallback>
      <p:transition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5ED351-B6E8-3D4B-8D40-CDA874F34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551DAD1-65E4-164A-B1FA-0F88B3C6D1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FA5BB7-6B2A-4E4A-991E-3885FF200D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384D25-6268-D740-AD8D-E967A6D7B0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4C289-3140-A748-997C-454EA764EBF3}" type="datetime1">
              <a:rPr lang="en-GB" smtClean="0"/>
              <a:t>24/05/2024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F4F8D7-D392-3C47-A98B-76265E339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19E9D9-D984-9A4D-A327-D28DF7A6B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27428-FED5-8544-B08E-879628B3B8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493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fade/>
      </p:transition>
    </mc:Choice>
    <mc:Fallback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87DB4E-3208-3942-818F-5C45E0066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E12F27-7C78-8C4D-A651-A634C083C6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044B7-3965-9D40-9CFB-B376EE6F3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A9746-2769-AA4F-A9D4-77C805A32FDA}" type="datetime1">
              <a:rPr lang="en-GB" smtClean="0"/>
              <a:t>24/05/2024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6B57D9-A0EA-2A45-A965-DBA30B49F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493EE2-3FB8-2341-BC3D-B9BBFB5EE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27428-FED5-8544-B08E-879628B3B8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160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fade/>
      </p:transition>
    </mc:Choice>
    <mc:Fallback>
      <p:transition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D3FB39-29BA-2F42-9438-6405954A7BB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D7D58E-BAED-2941-B30F-167494BC5C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171C3A-2239-054D-973E-5EF18FAC0D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D291C-43D3-254B-B99C-3DDFF0562873}" type="datetime1">
              <a:rPr lang="en-GB" smtClean="0"/>
              <a:t>24/05/2024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ADA16F-4ADD-6443-9509-212D1EFF4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89A274-3B0A-624C-AB37-77810D5A8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27428-FED5-8544-B08E-879628B3B8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332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fade/>
      </p:transition>
    </mc:Choice>
    <mc:Fallback>
      <p:transition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hree Content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440795" y="3905882"/>
            <a:ext cx="3310411" cy="211947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eu</a:t>
            </a:r>
            <a:r>
              <a:rPr lang="en-US"/>
              <a:t> option </a:t>
            </a:r>
            <a:r>
              <a:rPr lang="en-US" err="1"/>
              <a:t>sapientem</a:t>
            </a:r>
            <a:r>
              <a:rPr lang="en-US"/>
              <a:t> vim. Cum choro </a:t>
            </a:r>
            <a:r>
              <a:rPr lang="en-US" err="1"/>
              <a:t>persequeris</a:t>
            </a:r>
            <a:r>
              <a:rPr lang="en-US"/>
              <a:t> an. Quo </a:t>
            </a:r>
            <a:r>
              <a:rPr lang="en-US" err="1"/>
              <a:t>purto</a:t>
            </a:r>
            <a:r>
              <a:rPr lang="en-US"/>
              <a:t> </a:t>
            </a:r>
            <a:r>
              <a:rPr lang="en-US" err="1"/>
              <a:t>putant</a:t>
            </a:r>
            <a:r>
              <a:rPr lang="en-US"/>
              <a:t> no, </a:t>
            </a:r>
            <a:r>
              <a:rPr lang="en-US" err="1"/>
              <a:t>omnesque</a:t>
            </a:r>
            <a:r>
              <a:rPr lang="en-US"/>
              <a:t> </a:t>
            </a:r>
            <a:r>
              <a:rPr lang="en-US" err="1"/>
              <a:t>accusamus</a:t>
            </a:r>
            <a:r>
              <a:rPr lang="en-US"/>
              <a:t> in mea. Cu duo </a:t>
            </a:r>
            <a:r>
              <a:rPr lang="en-US" err="1"/>
              <a:t>nobis</a:t>
            </a:r>
            <a:r>
              <a:rPr lang="en-US"/>
              <a:t> </a:t>
            </a:r>
            <a:r>
              <a:rPr lang="en-US" err="1"/>
              <a:t>indoctum</a:t>
            </a:r>
            <a:r>
              <a:rPr lang="en-US"/>
              <a:t> postulant.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00B1C-C1E4-8748-BE64-222004E9087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624000" y="3905882"/>
            <a:ext cx="3310411" cy="211947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eu</a:t>
            </a:r>
            <a:r>
              <a:rPr lang="en-US"/>
              <a:t> option </a:t>
            </a:r>
            <a:r>
              <a:rPr lang="en-US" err="1"/>
              <a:t>sapientem</a:t>
            </a:r>
            <a:r>
              <a:rPr lang="en-US"/>
              <a:t> vim. Cum choro </a:t>
            </a:r>
            <a:r>
              <a:rPr lang="en-US" err="1"/>
              <a:t>persequeris</a:t>
            </a:r>
            <a:r>
              <a:rPr lang="en-US"/>
              <a:t> an. Quo </a:t>
            </a:r>
            <a:r>
              <a:rPr lang="en-US" err="1"/>
              <a:t>purto</a:t>
            </a:r>
            <a:r>
              <a:rPr lang="en-US"/>
              <a:t> </a:t>
            </a:r>
            <a:r>
              <a:rPr lang="en-US" err="1"/>
              <a:t>putant</a:t>
            </a:r>
            <a:r>
              <a:rPr lang="en-US"/>
              <a:t> no, </a:t>
            </a:r>
            <a:r>
              <a:rPr lang="en-US" err="1"/>
              <a:t>omnesque</a:t>
            </a:r>
            <a:r>
              <a:rPr lang="en-US"/>
              <a:t> </a:t>
            </a:r>
            <a:r>
              <a:rPr lang="en-US" err="1"/>
              <a:t>accusamus</a:t>
            </a:r>
            <a:r>
              <a:rPr lang="en-US"/>
              <a:t> in mea. Cu duo </a:t>
            </a:r>
            <a:r>
              <a:rPr lang="en-US" err="1"/>
              <a:t>nobis</a:t>
            </a:r>
            <a:r>
              <a:rPr lang="en-US"/>
              <a:t> </a:t>
            </a:r>
            <a:r>
              <a:rPr lang="en-US" err="1"/>
              <a:t>indoctum</a:t>
            </a:r>
            <a:r>
              <a:rPr lang="en-US"/>
              <a:t> postulant.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4" hasCustomPrompt="1"/>
          </p:nvPr>
        </p:nvSpPr>
        <p:spPr>
          <a:xfrm>
            <a:off x="8291341" y="3905882"/>
            <a:ext cx="3310411" cy="211947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eu</a:t>
            </a:r>
            <a:r>
              <a:rPr lang="en-US"/>
              <a:t> option </a:t>
            </a:r>
            <a:r>
              <a:rPr lang="en-US" err="1"/>
              <a:t>sapientem</a:t>
            </a:r>
            <a:r>
              <a:rPr lang="en-US"/>
              <a:t> vim. Cum choro </a:t>
            </a:r>
            <a:r>
              <a:rPr lang="en-US" err="1"/>
              <a:t>persequeris</a:t>
            </a:r>
            <a:r>
              <a:rPr lang="en-US"/>
              <a:t> an. Quo </a:t>
            </a:r>
            <a:r>
              <a:rPr lang="en-US" err="1"/>
              <a:t>purto</a:t>
            </a:r>
            <a:r>
              <a:rPr lang="en-US"/>
              <a:t> </a:t>
            </a:r>
            <a:r>
              <a:rPr lang="en-US" err="1"/>
              <a:t>putant</a:t>
            </a:r>
            <a:r>
              <a:rPr lang="en-US"/>
              <a:t> no, </a:t>
            </a:r>
            <a:r>
              <a:rPr lang="en-US" err="1"/>
              <a:t>omnesque</a:t>
            </a:r>
            <a:r>
              <a:rPr lang="en-US"/>
              <a:t> </a:t>
            </a:r>
            <a:r>
              <a:rPr lang="en-US" err="1"/>
              <a:t>accusamus</a:t>
            </a:r>
            <a:r>
              <a:rPr lang="en-US"/>
              <a:t> in mea. Cu duo </a:t>
            </a:r>
            <a:r>
              <a:rPr lang="en-US" err="1"/>
              <a:t>nobis</a:t>
            </a:r>
            <a:r>
              <a:rPr lang="en-US"/>
              <a:t> </a:t>
            </a:r>
            <a:r>
              <a:rPr lang="en-US" err="1"/>
              <a:t>indoctum</a:t>
            </a:r>
            <a:r>
              <a:rPr lang="en-US"/>
              <a:t> postulant.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15"/>
          </p:nvPr>
        </p:nvSpPr>
        <p:spPr>
          <a:xfrm>
            <a:off x="624000" y="1368000"/>
            <a:ext cx="10977752" cy="2368323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944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fade/>
      </p:transition>
    </mc:Choice>
    <mc:Fallback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EC26C4-79A9-0541-8A29-9FD07C1500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51866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713EA2-ECE6-AA41-9591-66C02587E2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398394"/>
            <a:ext cx="10515600" cy="1006119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400" baseline="0">
                <a:solidFill>
                  <a:schemeClr val="accent4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455C20-2252-EC41-82AA-6F63D12B9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79CDD-1342-554C-9F1E-7527A20FFCC7}" type="datetime1">
              <a:rPr lang="en-GB" smtClean="0"/>
              <a:t>24/05/2024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829631-0877-204F-BDE8-860D02189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CEE0D-98FF-BB4B-853C-6692C3AD4B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27428-FED5-8544-B08E-879628B3B8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420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fade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543EB1-78A0-504E-9E77-D495AD57B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F508F2-78EE-7A47-8A5D-6F90242A49B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7ED035-F7B3-004B-9659-A34DF25D7C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35E0D5-A459-DC42-B607-51C3396F6A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C4D3-8376-3241-A99A-927B6C447CC1}" type="datetime1">
              <a:rPr lang="en-GB" smtClean="0"/>
              <a:t>24/05/2024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B1E39C-47D9-8B49-AF18-F126DB7373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660C60-A2DB-9042-B2C8-5DD498CEF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27428-FED5-8544-B08E-879628B3B8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780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fade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217597-8A65-5D48-91B9-6296BF0C5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011A31-A233-EE43-8CEA-A5A1E92D8D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F125B4-47DF-1E43-A944-92881DC81D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E7C9C73-8EA0-934E-B04E-E87C76572F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A3D45EB-5F0A-1F42-B324-7E8D57ADC4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04EC4AB-2EBA-7047-A9B5-AC6045A528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F118F-A233-EB44-BFAF-F0706B479C11}" type="datetime1">
              <a:rPr lang="en-GB" smtClean="0"/>
              <a:t>24/05/2024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1F4608-83CE-AA47-8413-CA2690BC0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3A2C2E-1A95-A94B-9B21-CE6CC5EC6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27428-FED5-8544-B08E-879628B3B8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487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fade/>
      </p:transition>
    </mc:Choice>
    <mc:Fallback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BCEC25-5F90-3440-9E19-681839FAC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BC4AC2-36DD-3F4F-B86B-362D11CDC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1B0FE-38BE-0447-8D98-F2943C92AB44}" type="datetime1">
              <a:rPr lang="en-GB" smtClean="0"/>
              <a:t>24/05/2024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F41334-BDDF-2642-ACBD-97768E503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E166AB-DA97-3A48-9493-CBE7BC234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27428-FED5-8544-B08E-879628B3B8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031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fade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45A395B-9780-D646-802E-99D8844632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2B649-4050-9D43-9FAB-AE00A6B2B023}" type="datetime1">
              <a:rPr lang="en-GB" smtClean="0"/>
              <a:t>24/05/2024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DDAC869-2240-1F4F-95BE-1DD38CB77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500DF4-390D-A049-9FC1-CD4E7D1AF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27428-FED5-8544-B08E-879628B3B8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503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fade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F30434-FE9A-984C-8827-8A6A2B892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EDFF3E-E98E-1044-9368-202B430B6A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0CB937-C1A0-6B40-9A83-C921DC9CD6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7FD0FD-B0D0-EA40-8A0B-A50152A44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C2FB9-5E76-D349-B545-D206C4A205C2}" type="datetime1">
              <a:rPr lang="en-GB" smtClean="0"/>
              <a:t>24/05/2024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C93C4A-B984-2B4C-9A75-F8A30115B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432133-8FEE-D74C-A61F-1DE4F5BD3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27428-FED5-8544-B08E-879628B3B8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106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fade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5ED351-B6E8-3D4B-8D40-CDA874F34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551DAD1-65E4-164A-B1FA-0F88B3C6D1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FA5BB7-6B2A-4E4A-991E-3885FF200D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384D25-6268-D740-AD8D-E967A6D7B0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4C289-3140-A748-997C-454EA764EBF3}" type="datetime1">
              <a:rPr lang="en-GB" smtClean="0"/>
              <a:t>24/05/2024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F4F8D7-D392-3C47-A98B-76265E339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19E9D9-D984-9A4D-A327-D28DF7A6B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27428-FED5-8544-B08E-879628B3B8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053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fade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FC0744D-6DC8-704C-B870-A53B9A0D8D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7C6620-124B-3F4E-9BE1-8EDED693E7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30E18B-CE68-B34E-96A5-879ACEB931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7098C8-093C-084F-9236-61D6E4A13E76}" type="datetime1">
              <a:rPr lang="en-GB" smtClean="0"/>
              <a:t>24/05/2024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7B827D-4759-8241-97EF-F3AC15C7AC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6F7701-9873-CD42-A544-2D228FF44E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27428-FED5-8544-B08E-879628B3B8A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7F1BE3C-7602-7141-9336-8E04855BE29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940" y="5802309"/>
            <a:ext cx="1682753" cy="539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122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>
    <mc:Choice xmlns:p14="http://schemas.microsoft.com/office/powerpoint/2010/main" Requires="p14">
      <p:transition p14:dur="100">
        <p:fade/>
      </p:transition>
    </mc:Choice>
    <mc:Fallback>
      <p:transition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Wingdings" pitchFamily="2" charset="2"/>
        <a:buChar char="§"/>
        <a:defRPr sz="28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Wingdings" pitchFamily="2" charset="2"/>
        <a:buChar char="§"/>
        <a:defRPr sz="24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Wingdings" pitchFamily="2" charset="2"/>
        <a:buChar char="§"/>
        <a:defRPr sz="20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Wingdings" pitchFamily="2" charset="2"/>
        <a:buChar char="§"/>
        <a:defRPr sz="18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Wingdings" pitchFamily="2" charset="2"/>
        <a:buChar char="§"/>
        <a:defRPr sz="18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FC0744D-6DC8-704C-B870-A53B9A0D8D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7C6620-124B-3F4E-9BE1-8EDED693E7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30E18B-CE68-B34E-96A5-879ACEB931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7098C8-093C-084F-9236-61D6E4A13E76}" type="datetime1">
              <a:rPr lang="en-GB" smtClean="0"/>
              <a:t>24/05/2024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7B827D-4759-8241-97EF-F3AC15C7AC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6F7701-9873-CD42-A544-2D228FF44E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27428-FED5-8544-B08E-879628B3B8A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7F1BE3C-7602-7141-9336-8E04855BE29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940" y="5802309"/>
            <a:ext cx="1682753" cy="539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789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mc:AlternateContent xmlns:mc="http://schemas.openxmlformats.org/markup-compatibility/2006">
    <mc:Choice xmlns:p14="http://schemas.microsoft.com/office/powerpoint/2010/main" Requires="p14">
      <p:transition p14:dur="100">
        <p:fade/>
      </p:transition>
    </mc:Choice>
    <mc:Fallback>
      <p:transition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Wingdings" pitchFamily="2" charset="2"/>
        <a:buChar char="§"/>
        <a:defRPr sz="28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Wingdings" pitchFamily="2" charset="2"/>
        <a:buChar char="§"/>
        <a:defRPr sz="24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Wingdings" pitchFamily="2" charset="2"/>
        <a:buChar char="§"/>
        <a:defRPr sz="20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Wingdings" pitchFamily="2" charset="2"/>
        <a:buChar char="§"/>
        <a:defRPr sz="18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Wingdings" pitchFamily="2" charset="2"/>
        <a:buChar char="§"/>
        <a:defRPr sz="18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9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5.pn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9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5.pn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4.jpeg"/><Relationship Id="rId18" Type="http://schemas.openxmlformats.org/officeDocument/2006/relationships/image" Target="../media/image39.png"/><Relationship Id="rId26" Type="http://schemas.openxmlformats.org/officeDocument/2006/relationships/image" Target="../media/image47.png"/><Relationship Id="rId39" Type="http://schemas.openxmlformats.org/officeDocument/2006/relationships/image" Target="../media/image60.png"/><Relationship Id="rId21" Type="http://schemas.openxmlformats.org/officeDocument/2006/relationships/image" Target="../media/image42.png"/><Relationship Id="rId34" Type="http://schemas.openxmlformats.org/officeDocument/2006/relationships/image" Target="../media/image55.png"/><Relationship Id="rId42" Type="http://schemas.openxmlformats.org/officeDocument/2006/relationships/image" Target="../media/image63.jpeg"/><Relationship Id="rId47" Type="http://schemas.openxmlformats.org/officeDocument/2006/relationships/image" Target="../media/image1.png"/><Relationship Id="rId50" Type="http://schemas.openxmlformats.org/officeDocument/2006/relationships/image" Target="../media/image70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37.png"/><Relationship Id="rId29" Type="http://schemas.openxmlformats.org/officeDocument/2006/relationships/image" Target="../media/image50.jpeg"/><Relationship Id="rId11" Type="http://schemas.openxmlformats.org/officeDocument/2006/relationships/image" Target="../media/image32.jpeg"/><Relationship Id="rId24" Type="http://schemas.openxmlformats.org/officeDocument/2006/relationships/image" Target="../media/image45.png"/><Relationship Id="rId32" Type="http://schemas.openxmlformats.org/officeDocument/2006/relationships/image" Target="../media/image53.png"/><Relationship Id="rId37" Type="http://schemas.openxmlformats.org/officeDocument/2006/relationships/image" Target="../media/image58.png"/><Relationship Id="rId40" Type="http://schemas.openxmlformats.org/officeDocument/2006/relationships/image" Target="../media/image61.png"/><Relationship Id="rId45" Type="http://schemas.openxmlformats.org/officeDocument/2006/relationships/image" Target="../media/image66.png"/><Relationship Id="rId5" Type="http://schemas.openxmlformats.org/officeDocument/2006/relationships/image" Target="../media/image26.jpeg"/><Relationship Id="rId15" Type="http://schemas.openxmlformats.org/officeDocument/2006/relationships/image" Target="../media/image36.png"/><Relationship Id="rId23" Type="http://schemas.openxmlformats.org/officeDocument/2006/relationships/image" Target="../media/image44.png"/><Relationship Id="rId28" Type="http://schemas.openxmlformats.org/officeDocument/2006/relationships/image" Target="../media/image49.png"/><Relationship Id="rId36" Type="http://schemas.openxmlformats.org/officeDocument/2006/relationships/image" Target="../media/image57.png"/><Relationship Id="rId49" Type="http://schemas.openxmlformats.org/officeDocument/2006/relationships/image" Target="../media/image69.jpeg"/><Relationship Id="rId10" Type="http://schemas.openxmlformats.org/officeDocument/2006/relationships/image" Target="../media/image31.png"/><Relationship Id="rId19" Type="http://schemas.openxmlformats.org/officeDocument/2006/relationships/image" Target="../media/image40.png"/><Relationship Id="rId31" Type="http://schemas.openxmlformats.org/officeDocument/2006/relationships/image" Target="../media/image52.jpeg"/><Relationship Id="rId44" Type="http://schemas.openxmlformats.org/officeDocument/2006/relationships/image" Target="../media/image65.png"/><Relationship Id="rId4" Type="http://schemas.openxmlformats.org/officeDocument/2006/relationships/image" Target="../media/image25.jpeg"/><Relationship Id="rId9" Type="http://schemas.openxmlformats.org/officeDocument/2006/relationships/image" Target="../media/image30.png"/><Relationship Id="rId14" Type="http://schemas.openxmlformats.org/officeDocument/2006/relationships/image" Target="../media/image35.png"/><Relationship Id="rId22" Type="http://schemas.openxmlformats.org/officeDocument/2006/relationships/image" Target="../media/image43.png"/><Relationship Id="rId27" Type="http://schemas.openxmlformats.org/officeDocument/2006/relationships/image" Target="../media/image48.png"/><Relationship Id="rId30" Type="http://schemas.openxmlformats.org/officeDocument/2006/relationships/image" Target="../media/image51.jpeg"/><Relationship Id="rId35" Type="http://schemas.openxmlformats.org/officeDocument/2006/relationships/image" Target="../media/image56.png"/><Relationship Id="rId43" Type="http://schemas.openxmlformats.org/officeDocument/2006/relationships/image" Target="../media/image64.jpeg"/><Relationship Id="rId48" Type="http://schemas.openxmlformats.org/officeDocument/2006/relationships/image" Target="../media/image68.png"/><Relationship Id="rId8" Type="http://schemas.openxmlformats.org/officeDocument/2006/relationships/image" Target="../media/image29.png"/><Relationship Id="rId51" Type="http://schemas.openxmlformats.org/officeDocument/2006/relationships/image" Target="../media/image71.png"/><Relationship Id="rId3" Type="http://schemas.openxmlformats.org/officeDocument/2006/relationships/image" Target="../media/image24.jpeg"/><Relationship Id="rId12" Type="http://schemas.openxmlformats.org/officeDocument/2006/relationships/image" Target="../media/image33.png"/><Relationship Id="rId17" Type="http://schemas.openxmlformats.org/officeDocument/2006/relationships/image" Target="../media/image38.png"/><Relationship Id="rId25" Type="http://schemas.openxmlformats.org/officeDocument/2006/relationships/image" Target="../media/image46.png"/><Relationship Id="rId33" Type="http://schemas.openxmlformats.org/officeDocument/2006/relationships/image" Target="../media/image54.png"/><Relationship Id="rId38" Type="http://schemas.openxmlformats.org/officeDocument/2006/relationships/image" Target="../media/image59.jpeg"/><Relationship Id="rId46" Type="http://schemas.openxmlformats.org/officeDocument/2006/relationships/image" Target="../media/image67.jpeg"/><Relationship Id="rId20" Type="http://schemas.openxmlformats.org/officeDocument/2006/relationships/image" Target="../media/image41.png"/><Relationship Id="rId41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22.pn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0" Type="http://schemas.openxmlformats.org/officeDocument/2006/relationships/image" Target="../media/image19.svg"/><Relationship Id="rId4" Type="http://schemas.openxmlformats.org/officeDocument/2006/relationships/image" Target="../media/image13.jpe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22.pn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0" Type="http://schemas.openxmlformats.org/officeDocument/2006/relationships/image" Target="../media/image19.svg"/><Relationship Id="rId4" Type="http://schemas.openxmlformats.org/officeDocument/2006/relationships/image" Target="../media/image13.jpe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2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5.png"/><Relationship Id="rId9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truck driving down the street&#10;&#10;Description automatically generated">
            <a:extLst>
              <a:ext uri="{FF2B5EF4-FFF2-40B4-BE49-F238E27FC236}">
                <a16:creationId xmlns:a16="http://schemas.microsoft.com/office/drawing/2014/main" id="{11D6ED34-839E-9FDE-9784-8EF9CE987F6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984" t="30884" r="11867"/>
          <a:stretch/>
        </p:blipFill>
        <p:spPr>
          <a:xfrm>
            <a:off x="262758" y="0"/>
            <a:ext cx="11929241" cy="6858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79C8A8C4-1C76-1944-B951-B6532C24D691}"/>
              </a:ext>
            </a:extLst>
          </p:cNvPr>
          <p:cNvSpPr/>
          <p:nvPr/>
        </p:nvSpPr>
        <p:spPr>
          <a:xfrm>
            <a:off x="-1" y="2867378"/>
            <a:ext cx="12198619" cy="28527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176844"/>
            <a:ext cx="11097392" cy="2852737"/>
          </a:xfrm>
        </p:spPr>
        <p:txBody>
          <a:bodyPr>
            <a:normAutofit/>
          </a:bodyPr>
          <a:lstStyle/>
          <a:p>
            <a:r>
              <a:rPr lang="en-US" sz="3600">
                <a:latin typeface="Arial"/>
                <a:cs typeface="Arial"/>
              </a:rPr>
              <a:t>Zero Emission HGV and Infrastructure Demonstrator Programme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F3BEB1A-5B51-AC45-B6FD-7840F6D4F24F}"/>
              </a:ext>
            </a:extLst>
          </p:cNvPr>
          <p:cNvSpPr/>
          <p:nvPr/>
        </p:nvSpPr>
        <p:spPr>
          <a:xfrm>
            <a:off x="9867331" y="5247482"/>
            <a:ext cx="2337922" cy="16241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24E87BD-C62A-1744-93CB-4CC29C545C66}"/>
              </a:ext>
            </a:extLst>
          </p:cNvPr>
          <p:cNvSpPr/>
          <p:nvPr/>
        </p:nvSpPr>
        <p:spPr>
          <a:xfrm>
            <a:off x="1" y="0"/>
            <a:ext cx="262757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14C6DF04-E188-CD4B-93AA-39662990C45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1222" y="-643692"/>
            <a:ext cx="4880714" cy="6858000"/>
          </a:xfrm>
          <a:prstGeom prst="rect">
            <a:avLst/>
          </a:prstGeom>
        </p:spPr>
      </p:pic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BBC69504-F6FD-2F37-19EB-D8A430BCF67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1271" y="5077205"/>
            <a:ext cx="2337922" cy="510634"/>
          </a:xfrm>
          <a:prstGeom prst="rect">
            <a:avLst/>
          </a:prstGeom>
        </p:spPr>
      </p:pic>
      <p:pic>
        <p:nvPicPr>
          <p:cNvPr id="1026" name="Picture 2" descr="Innovate UK logo - Space Intelligence">
            <a:extLst>
              <a:ext uri="{FF2B5EF4-FFF2-40B4-BE49-F238E27FC236}">
                <a16:creationId xmlns:a16="http://schemas.microsoft.com/office/drawing/2014/main" id="{DAB0D4CE-F35A-D098-3B36-1E6AEA27B8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6053" y="5024000"/>
            <a:ext cx="1608228" cy="517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0B8C9FA-C53B-78B5-194C-3B4301B0B7DA}"/>
              </a:ext>
            </a:extLst>
          </p:cNvPr>
          <p:cNvSpPr txBox="1"/>
          <p:nvPr/>
        </p:nvSpPr>
        <p:spPr>
          <a:xfrm>
            <a:off x="831850" y="4109028"/>
            <a:ext cx="77918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/>
              <a:t>Dr Isabella Panovic</a:t>
            </a:r>
          </a:p>
          <a:p>
            <a:r>
              <a:rPr lang="en-GB"/>
              <a:t>Programme Manager – Zero Emission Road Freight, Innovate UK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A62C1A9-6892-72E4-9C38-13CE17EF1F18}"/>
              </a:ext>
            </a:extLst>
          </p:cNvPr>
          <p:cNvSpPr/>
          <p:nvPr/>
        </p:nvSpPr>
        <p:spPr>
          <a:xfrm>
            <a:off x="6270952" y="6388876"/>
            <a:ext cx="3596379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sng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www.linkedin.com/in/isabella-panovic/</a:t>
            </a:r>
          </a:p>
        </p:txBody>
      </p:sp>
      <p:pic>
        <p:nvPicPr>
          <p:cNvPr id="11" name="Picture 2" descr="Linkedin - Free social media icons">
            <a:extLst>
              <a:ext uri="{FF2B5EF4-FFF2-40B4-BE49-F238E27FC236}">
                <a16:creationId xmlns:a16="http://schemas.microsoft.com/office/drawing/2014/main" id="{8E5B5EC4-7F50-F13A-B25B-00BC069D8D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1541" y="6437040"/>
            <a:ext cx="242226" cy="242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4950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6385">
            <a:extLst>
              <a:ext uri="{FF2B5EF4-FFF2-40B4-BE49-F238E27FC236}">
                <a16:creationId xmlns:a16="http://schemas.microsoft.com/office/drawing/2014/main" id="{90584B19-3283-DBBF-16E9-A199B409C8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2" r="4761" b="17488"/>
          <a:stretch/>
        </p:blipFill>
        <p:spPr>
          <a:xfrm>
            <a:off x="214601" y="3469201"/>
            <a:ext cx="11977399" cy="840002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3392C141-0149-FFBC-6FAE-2D1F06D226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777" y="310389"/>
            <a:ext cx="10515600" cy="1325563"/>
          </a:xfrm>
        </p:spPr>
        <p:txBody>
          <a:bodyPr/>
          <a:lstStyle/>
          <a:p>
            <a:r>
              <a:rPr lang="en-GB"/>
              <a:t>What’s happening now?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08D82BF-D723-3858-732E-6B34349BBE15}"/>
              </a:ext>
            </a:extLst>
          </p:cNvPr>
          <p:cNvSpPr/>
          <p:nvPr/>
        </p:nvSpPr>
        <p:spPr>
          <a:xfrm rot="16200000">
            <a:off x="-3341467" y="3314700"/>
            <a:ext cx="6883534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62" name="Picture 14" descr="2024 Road Letters Stock Photo - Download Image Now - 2024, Forecasting,  Business - iStock">
            <a:extLst>
              <a:ext uri="{FF2B5EF4-FFF2-40B4-BE49-F238E27FC236}">
                <a16:creationId xmlns:a16="http://schemas.microsoft.com/office/drawing/2014/main" id="{026D66EA-A10F-A74E-8740-961E55B8C3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84" t="45045" r="39982"/>
          <a:stretch/>
        </p:blipFill>
        <p:spPr bwMode="auto">
          <a:xfrm>
            <a:off x="9595367" y="4544069"/>
            <a:ext cx="2484288" cy="2038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1">
            <a:extLst>
              <a:ext uri="{FF2B5EF4-FFF2-40B4-BE49-F238E27FC236}">
                <a16:creationId xmlns:a16="http://schemas.microsoft.com/office/drawing/2014/main" id="{127D02BE-FD1D-9DF5-7C78-13489BE9454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78606" y="7222269"/>
            <a:ext cx="2057400" cy="365125"/>
          </a:xfrm>
        </p:spPr>
        <p:txBody>
          <a:bodyPr/>
          <a:lstStyle/>
          <a:p>
            <a:fld id="{F05D87A3-45F4-4FC8-9B94-84BE08B5BAF7}" type="datetime1">
              <a:rPr lang="en-GB" smtClean="0"/>
              <a:t>24/05/2024</a:t>
            </a:fld>
            <a:endParaRPr lang="en-US"/>
          </a:p>
        </p:txBody>
      </p:sp>
      <p:sp>
        <p:nvSpPr>
          <p:cNvPr id="6" name="Slide Number Placeholder 39">
            <a:extLst>
              <a:ext uri="{FF2B5EF4-FFF2-40B4-BE49-F238E27FC236}">
                <a16:creationId xmlns:a16="http://schemas.microsoft.com/office/drawing/2014/main" id="{C18C9BE9-6378-46A8-6912-8BCC3B2C7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07992" y="7190040"/>
            <a:ext cx="2057400" cy="365125"/>
          </a:xfrm>
        </p:spPr>
        <p:txBody>
          <a:bodyPr/>
          <a:lstStyle/>
          <a:p>
            <a:fld id="{A1F27428-FED5-8544-B08E-879628B3B8A3}" type="slidenum">
              <a:rPr lang="en-US" smtClean="0"/>
              <a:t>10</a:t>
            </a:fld>
            <a:endParaRPr lang="en-US"/>
          </a:p>
        </p:txBody>
      </p:sp>
      <p:pic>
        <p:nvPicPr>
          <p:cNvPr id="16403" name="Picture 1640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7C235842-8B15-639E-5B39-B137EBAFCC2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110" y="5328022"/>
            <a:ext cx="2096231" cy="457845"/>
          </a:xfrm>
          <a:prstGeom prst="rect">
            <a:avLst/>
          </a:prstGeom>
        </p:spPr>
      </p:pic>
      <p:pic>
        <p:nvPicPr>
          <p:cNvPr id="16404" name="Graphic 16403" descr="Truck with solid fill">
            <a:extLst>
              <a:ext uri="{FF2B5EF4-FFF2-40B4-BE49-F238E27FC236}">
                <a16:creationId xmlns:a16="http://schemas.microsoft.com/office/drawing/2014/main" id="{586ED93C-E4A1-8AFF-AE2B-ECBD3D2A3FC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04090" y="3008999"/>
            <a:ext cx="840002" cy="840002"/>
          </a:xfrm>
          <a:prstGeom prst="rect">
            <a:avLst/>
          </a:prstGeom>
        </p:spPr>
      </p:pic>
      <p:pic>
        <p:nvPicPr>
          <p:cNvPr id="16405" name="Graphic 16404" descr="Truck with solid fill">
            <a:extLst>
              <a:ext uri="{FF2B5EF4-FFF2-40B4-BE49-F238E27FC236}">
                <a16:creationId xmlns:a16="http://schemas.microsoft.com/office/drawing/2014/main" id="{CC2BF12D-5933-5988-A9C9-1875B1A2CAE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696835" y="3297766"/>
            <a:ext cx="840002" cy="840002"/>
          </a:xfrm>
          <a:prstGeom prst="rect">
            <a:avLst/>
          </a:prstGeom>
        </p:spPr>
      </p:pic>
      <p:pic>
        <p:nvPicPr>
          <p:cNvPr id="16406" name="Graphic 16405" descr="Truck with solid fill">
            <a:extLst>
              <a:ext uri="{FF2B5EF4-FFF2-40B4-BE49-F238E27FC236}">
                <a16:creationId xmlns:a16="http://schemas.microsoft.com/office/drawing/2014/main" id="{0FE78778-E3C7-97F6-2D95-4857F9BEBE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783299" y="3438852"/>
            <a:ext cx="840002" cy="840002"/>
          </a:xfrm>
          <a:prstGeom prst="rect">
            <a:avLst/>
          </a:prstGeom>
        </p:spPr>
      </p:pic>
      <p:pic>
        <p:nvPicPr>
          <p:cNvPr id="16407" name="Graphic 16406" descr="Truck with solid fill">
            <a:extLst>
              <a:ext uri="{FF2B5EF4-FFF2-40B4-BE49-F238E27FC236}">
                <a16:creationId xmlns:a16="http://schemas.microsoft.com/office/drawing/2014/main" id="{76D70C58-4868-4AAD-4C7C-116DC0E5097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147647" y="3199474"/>
            <a:ext cx="840002" cy="840002"/>
          </a:xfrm>
          <a:prstGeom prst="rect">
            <a:avLst/>
          </a:prstGeom>
        </p:spPr>
      </p:pic>
      <p:pic>
        <p:nvPicPr>
          <p:cNvPr id="16408" name="Graphic 16407" descr="Truck with solid fill">
            <a:extLst>
              <a:ext uri="{FF2B5EF4-FFF2-40B4-BE49-F238E27FC236}">
                <a16:creationId xmlns:a16="http://schemas.microsoft.com/office/drawing/2014/main" id="{26BCA33C-2C36-A31F-96D2-B77A72C7CA6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627906" y="3056248"/>
            <a:ext cx="840002" cy="840002"/>
          </a:xfrm>
          <a:prstGeom prst="rect">
            <a:avLst/>
          </a:prstGeom>
        </p:spPr>
      </p:pic>
      <p:sp>
        <p:nvSpPr>
          <p:cNvPr id="16399" name="TextBox 16398">
            <a:extLst>
              <a:ext uri="{FF2B5EF4-FFF2-40B4-BE49-F238E27FC236}">
                <a16:creationId xmlns:a16="http://schemas.microsoft.com/office/drawing/2014/main" id="{EA32FFD5-CDBA-711E-139E-C087E1DC6A69}"/>
              </a:ext>
            </a:extLst>
          </p:cNvPr>
          <p:cNvSpPr txBox="1"/>
          <p:nvPr/>
        </p:nvSpPr>
        <p:spPr>
          <a:xfrm>
            <a:off x="2984317" y="2512744"/>
            <a:ext cx="5803363" cy="2031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b="1" dirty="0"/>
              <a:t>2024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</a:rPr>
              <a:t>Vehicle ordering and deliveries begin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Establishing metrics and baseline data with Ricardo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</a:rPr>
              <a:t>Infrastructure installation begins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Programme engagement and dissemination throughout the year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</a:rPr>
              <a:t>Project and Ricardo </a:t>
            </a:r>
            <a:r>
              <a:rPr lang="en-GB" dirty="0"/>
              <a:t>public-facing reports published</a:t>
            </a:r>
            <a:endParaRPr lang="en-GB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93484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6385">
            <a:extLst>
              <a:ext uri="{FF2B5EF4-FFF2-40B4-BE49-F238E27FC236}">
                <a16:creationId xmlns:a16="http://schemas.microsoft.com/office/drawing/2014/main" id="{90584B19-3283-DBBF-16E9-A199B409C8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2" r="4761" b="17488"/>
          <a:stretch/>
        </p:blipFill>
        <p:spPr>
          <a:xfrm>
            <a:off x="214601" y="3469201"/>
            <a:ext cx="11977399" cy="840002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3392C141-0149-FFBC-6FAE-2D1F06D226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777" y="310389"/>
            <a:ext cx="10515600" cy="1325563"/>
          </a:xfrm>
        </p:spPr>
        <p:txBody>
          <a:bodyPr/>
          <a:lstStyle/>
          <a:p>
            <a:r>
              <a:rPr lang="en-GB"/>
              <a:t>What’s happening next?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08D82BF-D723-3858-732E-6B34349BBE15}"/>
              </a:ext>
            </a:extLst>
          </p:cNvPr>
          <p:cNvSpPr/>
          <p:nvPr/>
        </p:nvSpPr>
        <p:spPr>
          <a:xfrm rot="16200000">
            <a:off x="-3341467" y="3314700"/>
            <a:ext cx="6883534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62" name="Picture 14" descr="2024 Road Letters Stock Photo - Download Image Now - 2024, Forecasting,  Business - iStock">
            <a:extLst>
              <a:ext uri="{FF2B5EF4-FFF2-40B4-BE49-F238E27FC236}">
                <a16:creationId xmlns:a16="http://schemas.microsoft.com/office/drawing/2014/main" id="{026D66EA-A10F-A74E-8740-961E55B8C3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84" t="45045" r="39982"/>
          <a:stretch/>
        </p:blipFill>
        <p:spPr bwMode="auto">
          <a:xfrm>
            <a:off x="9595367" y="4544069"/>
            <a:ext cx="2484288" cy="2038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1">
            <a:extLst>
              <a:ext uri="{FF2B5EF4-FFF2-40B4-BE49-F238E27FC236}">
                <a16:creationId xmlns:a16="http://schemas.microsoft.com/office/drawing/2014/main" id="{127D02BE-FD1D-9DF5-7C78-13489BE9454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78606" y="7222269"/>
            <a:ext cx="2057400" cy="365125"/>
          </a:xfrm>
        </p:spPr>
        <p:txBody>
          <a:bodyPr/>
          <a:lstStyle/>
          <a:p>
            <a:fld id="{F05D87A3-45F4-4FC8-9B94-84BE08B5BAF7}" type="datetime1">
              <a:rPr lang="en-GB" smtClean="0"/>
              <a:t>24/05/2024</a:t>
            </a:fld>
            <a:endParaRPr lang="en-US"/>
          </a:p>
        </p:txBody>
      </p:sp>
      <p:sp>
        <p:nvSpPr>
          <p:cNvPr id="6" name="Slide Number Placeholder 39">
            <a:extLst>
              <a:ext uri="{FF2B5EF4-FFF2-40B4-BE49-F238E27FC236}">
                <a16:creationId xmlns:a16="http://schemas.microsoft.com/office/drawing/2014/main" id="{C18C9BE9-6378-46A8-6912-8BCC3B2C7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07992" y="7190040"/>
            <a:ext cx="2057400" cy="365125"/>
          </a:xfrm>
        </p:spPr>
        <p:txBody>
          <a:bodyPr/>
          <a:lstStyle/>
          <a:p>
            <a:fld id="{A1F27428-FED5-8544-B08E-879628B3B8A3}" type="slidenum">
              <a:rPr lang="en-US" smtClean="0"/>
              <a:t>11</a:t>
            </a:fld>
            <a:endParaRPr lang="en-US"/>
          </a:p>
        </p:txBody>
      </p:sp>
      <p:pic>
        <p:nvPicPr>
          <p:cNvPr id="16403" name="Picture 1640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7C235842-8B15-639E-5B39-B137EBAFCC2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110" y="5328022"/>
            <a:ext cx="2096231" cy="457845"/>
          </a:xfrm>
          <a:prstGeom prst="rect">
            <a:avLst/>
          </a:prstGeom>
        </p:spPr>
      </p:pic>
      <p:pic>
        <p:nvPicPr>
          <p:cNvPr id="8" name="Graphic 7" descr="Truck with solid fill">
            <a:extLst>
              <a:ext uri="{FF2B5EF4-FFF2-40B4-BE49-F238E27FC236}">
                <a16:creationId xmlns:a16="http://schemas.microsoft.com/office/drawing/2014/main" id="{8F2D8841-5978-134F-C2C8-111274BA329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04090" y="3008999"/>
            <a:ext cx="840002" cy="840002"/>
          </a:xfrm>
          <a:prstGeom prst="rect">
            <a:avLst/>
          </a:prstGeom>
        </p:spPr>
      </p:pic>
      <p:pic>
        <p:nvPicPr>
          <p:cNvPr id="9" name="Graphic 8" descr="Truck with solid fill">
            <a:extLst>
              <a:ext uri="{FF2B5EF4-FFF2-40B4-BE49-F238E27FC236}">
                <a16:creationId xmlns:a16="http://schemas.microsoft.com/office/drawing/2014/main" id="{951AA51C-0515-A15B-EA4E-2F672E481AC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696835" y="3297766"/>
            <a:ext cx="840002" cy="840002"/>
          </a:xfrm>
          <a:prstGeom prst="rect">
            <a:avLst/>
          </a:prstGeom>
        </p:spPr>
      </p:pic>
      <p:pic>
        <p:nvPicPr>
          <p:cNvPr id="10" name="Graphic 9" descr="Truck with solid fill">
            <a:extLst>
              <a:ext uri="{FF2B5EF4-FFF2-40B4-BE49-F238E27FC236}">
                <a16:creationId xmlns:a16="http://schemas.microsoft.com/office/drawing/2014/main" id="{42E32F0F-4A03-41E9-C581-135A50624F0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783299" y="3438852"/>
            <a:ext cx="840002" cy="840002"/>
          </a:xfrm>
          <a:prstGeom prst="rect">
            <a:avLst/>
          </a:prstGeom>
        </p:spPr>
      </p:pic>
      <p:pic>
        <p:nvPicPr>
          <p:cNvPr id="11" name="Graphic 10" descr="Truck with solid fill">
            <a:extLst>
              <a:ext uri="{FF2B5EF4-FFF2-40B4-BE49-F238E27FC236}">
                <a16:creationId xmlns:a16="http://schemas.microsoft.com/office/drawing/2014/main" id="{0780C642-D515-02CD-034E-41D0791F95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147647" y="3199474"/>
            <a:ext cx="840002" cy="840002"/>
          </a:xfrm>
          <a:prstGeom prst="rect">
            <a:avLst/>
          </a:prstGeom>
        </p:spPr>
      </p:pic>
      <p:pic>
        <p:nvPicPr>
          <p:cNvPr id="12" name="Graphic 11" descr="Truck with solid fill">
            <a:extLst>
              <a:ext uri="{FF2B5EF4-FFF2-40B4-BE49-F238E27FC236}">
                <a16:creationId xmlns:a16="http://schemas.microsoft.com/office/drawing/2014/main" id="{CCACE6D6-D165-0A0F-57E6-4F8FA974558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627906" y="3056248"/>
            <a:ext cx="840002" cy="840002"/>
          </a:xfrm>
          <a:prstGeom prst="rect">
            <a:avLst/>
          </a:prstGeom>
        </p:spPr>
      </p:pic>
      <p:sp>
        <p:nvSpPr>
          <p:cNvPr id="16400" name="TextBox 16399">
            <a:extLst>
              <a:ext uri="{FF2B5EF4-FFF2-40B4-BE49-F238E27FC236}">
                <a16:creationId xmlns:a16="http://schemas.microsoft.com/office/drawing/2014/main" id="{9E951B72-2AD1-2749-AEDD-72F62280056F}"/>
              </a:ext>
            </a:extLst>
          </p:cNvPr>
          <p:cNvSpPr txBox="1"/>
          <p:nvPr/>
        </p:nvSpPr>
        <p:spPr>
          <a:xfrm>
            <a:off x="3014260" y="1380393"/>
            <a:ext cx="6474519" cy="14773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b="1" dirty="0"/>
              <a:t>2025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</a:rPr>
              <a:t>Infrastructure installations ongoing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More vehicles delivered</a:t>
            </a:r>
            <a:endParaRPr lang="en-GB" dirty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Programme engagement and dissemination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</a:rPr>
              <a:t>Project and Ricardo </a:t>
            </a:r>
            <a:r>
              <a:rPr lang="en-GB" dirty="0"/>
              <a:t>public-facing reports published</a:t>
            </a:r>
            <a:endParaRPr lang="en-GB" dirty="0">
              <a:latin typeface="+mn-lt"/>
            </a:endParaRPr>
          </a:p>
        </p:txBody>
      </p:sp>
      <p:sp>
        <p:nvSpPr>
          <p:cNvPr id="16401" name="TextBox 16400">
            <a:extLst>
              <a:ext uri="{FF2B5EF4-FFF2-40B4-BE49-F238E27FC236}">
                <a16:creationId xmlns:a16="http://schemas.microsoft.com/office/drawing/2014/main" id="{90CA1990-CBBB-E957-7788-1F40E2056C39}"/>
              </a:ext>
            </a:extLst>
          </p:cNvPr>
          <p:cNvSpPr txBox="1"/>
          <p:nvPr/>
        </p:nvSpPr>
        <p:spPr>
          <a:xfrm>
            <a:off x="3014260" y="2965743"/>
            <a:ext cx="6474519" cy="2031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b="1" dirty="0"/>
              <a:t>2026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</a:rPr>
              <a:t>All vehicles and infrastructure (depot and MSAs) delivered and installed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</a:rPr>
              <a:t>Vehicles begin demonstration routes and early learnings are released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Programme engagement and dissemination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</a:rPr>
              <a:t>Project and Ricardo </a:t>
            </a:r>
            <a:r>
              <a:rPr lang="en-GB" dirty="0"/>
              <a:t>public-facing reports published</a:t>
            </a:r>
            <a:endParaRPr lang="en-GB" dirty="0">
              <a:latin typeface="+mn-lt"/>
            </a:endParaRPr>
          </a:p>
        </p:txBody>
      </p:sp>
      <p:sp>
        <p:nvSpPr>
          <p:cNvPr id="16402" name="TextBox 16401">
            <a:extLst>
              <a:ext uri="{FF2B5EF4-FFF2-40B4-BE49-F238E27FC236}">
                <a16:creationId xmlns:a16="http://schemas.microsoft.com/office/drawing/2014/main" id="{71BECB9B-CAEA-24E3-F424-1A81DF430424}"/>
              </a:ext>
            </a:extLst>
          </p:cNvPr>
          <p:cNvSpPr txBox="1"/>
          <p:nvPr/>
        </p:nvSpPr>
        <p:spPr>
          <a:xfrm>
            <a:off x="4065336" y="5105090"/>
            <a:ext cx="5423443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b="1" dirty="0"/>
              <a:t>2026-2031</a:t>
            </a:r>
          </a:p>
          <a:p>
            <a:r>
              <a:rPr lang="en-GB" dirty="0">
                <a:latin typeface="+mn-lt"/>
              </a:rPr>
              <a:t>Real world demonstrations across a breadth of use cases, with data analysis and publication by Ricardo in partnership with project partners.</a:t>
            </a:r>
          </a:p>
        </p:txBody>
      </p:sp>
    </p:spTree>
    <p:extLst>
      <p:ext uri="{BB962C8B-B14F-4D97-AF65-F5344CB8AC3E}">
        <p14:creationId xmlns:p14="http://schemas.microsoft.com/office/powerpoint/2010/main" val="522642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02768849-0CFC-CB29-BCB4-FFB1010BA8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41486" y="5397487"/>
            <a:ext cx="1004108" cy="75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4" descr="Marketing Download Area - EV Cargo">
            <a:extLst>
              <a:ext uri="{FF2B5EF4-FFF2-40B4-BE49-F238E27FC236}">
                <a16:creationId xmlns:a16="http://schemas.microsoft.com/office/drawing/2014/main" id="{46AB60B4-E704-9333-E94B-B5F8A4492B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782" y="5212370"/>
            <a:ext cx="1457794" cy="441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GA Telesis and Volvo Financial Services Enter into a Consignment Agree..">
            <a:extLst>
              <a:ext uri="{FF2B5EF4-FFF2-40B4-BE49-F238E27FC236}">
                <a16:creationId xmlns:a16="http://schemas.microsoft.com/office/drawing/2014/main" id="{95AE4F9C-5FEB-4928-08E4-82E6C8D455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064" b="32319"/>
          <a:stretch/>
        </p:blipFill>
        <p:spPr bwMode="auto">
          <a:xfrm>
            <a:off x="2595869" y="1175352"/>
            <a:ext cx="2167429" cy="455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Content Placeholder 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15518561-6340-757D-EF94-AFC7958811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9284" y="5792384"/>
            <a:ext cx="3346165" cy="730850"/>
          </a:xfr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890B9E9-3419-48B7-71CD-A1586A80B2B9}"/>
              </a:ext>
            </a:extLst>
          </p:cNvPr>
          <p:cNvCxnSpPr>
            <a:cxnSpLocks/>
          </p:cNvCxnSpPr>
          <p:nvPr/>
        </p:nvCxnSpPr>
        <p:spPr>
          <a:xfrm>
            <a:off x="0" y="5619605"/>
            <a:ext cx="5963662" cy="9293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96594CC-BFF9-869A-61BC-2B559EF8BEDC}"/>
              </a:ext>
            </a:extLst>
          </p:cNvPr>
          <p:cNvCxnSpPr>
            <a:cxnSpLocks/>
          </p:cNvCxnSpPr>
          <p:nvPr/>
        </p:nvCxnSpPr>
        <p:spPr>
          <a:xfrm>
            <a:off x="5963662" y="-7561"/>
            <a:ext cx="0" cy="6858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9">
            <a:extLst>
              <a:ext uri="{FF2B5EF4-FFF2-40B4-BE49-F238E27FC236}">
                <a16:creationId xmlns:a16="http://schemas.microsoft.com/office/drawing/2014/main" id="{3D61D401-D62A-D15E-0563-3F1991B8C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0212" y="-361410"/>
            <a:ext cx="5973874" cy="1325563"/>
          </a:xfrm>
        </p:spPr>
        <p:txBody>
          <a:bodyPr>
            <a:normAutofit/>
          </a:bodyPr>
          <a:lstStyle/>
          <a:p>
            <a:r>
              <a:rPr lang="en-GB" sz="2000"/>
              <a:t>Project Electric Freightway</a:t>
            </a:r>
            <a:endParaRPr lang="en-US" sz="200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508D7D6F-1DD8-A55C-6F0A-788A8C1B89CD}"/>
              </a:ext>
            </a:extLst>
          </p:cNvPr>
          <p:cNvSpPr txBox="1">
            <a:spLocks/>
          </p:cNvSpPr>
          <p:nvPr/>
        </p:nvSpPr>
        <p:spPr>
          <a:xfrm>
            <a:off x="6133524" y="-361410"/>
            <a:ext cx="596950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000"/>
              <a:t>Zero Emission National (ZEN) Freight</a:t>
            </a:r>
            <a:endParaRPr lang="en-US" sz="2000"/>
          </a:p>
        </p:txBody>
      </p:sp>
      <p:sp>
        <p:nvSpPr>
          <p:cNvPr id="11" name="Title 9">
            <a:extLst>
              <a:ext uri="{FF2B5EF4-FFF2-40B4-BE49-F238E27FC236}">
                <a16:creationId xmlns:a16="http://schemas.microsoft.com/office/drawing/2014/main" id="{4E4472C6-4348-30E4-25AA-F38C0840EF84}"/>
              </a:ext>
            </a:extLst>
          </p:cNvPr>
          <p:cNvSpPr txBox="1">
            <a:spLocks/>
          </p:cNvSpPr>
          <p:nvPr/>
        </p:nvSpPr>
        <p:spPr>
          <a:xfrm>
            <a:off x="6222157" y="3015977"/>
            <a:ext cx="488205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000"/>
              <a:t>eFREIGHT 2030</a:t>
            </a:r>
            <a:endParaRPr lang="en-US" sz="2000"/>
          </a:p>
        </p:txBody>
      </p:sp>
      <p:pic>
        <p:nvPicPr>
          <p:cNvPr id="13" name="Picture 2" descr="GRIDSERVE | Electric vehicle charging">
            <a:extLst>
              <a:ext uri="{FF2B5EF4-FFF2-40B4-BE49-F238E27FC236}">
                <a16:creationId xmlns:a16="http://schemas.microsoft.com/office/drawing/2014/main" id="{8E4A51E6-0739-7881-92F9-0FFEDC962F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967" y="426004"/>
            <a:ext cx="2912581" cy="774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Kuehne+Nagel Homepage | Kuehne+Nagel">
            <a:extLst>
              <a:ext uri="{FF2B5EF4-FFF2-40B4-BE49-F238E27FC236}">
                <a16:creationId xmlns:a16="http://schemas.microsoft.com/office/drawing/2014/main" id="{6D473210-2915-8461-E521-38E6BCA456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077" y="1096145"/>
            <a:ext cx="2191531" cy="440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Hitachi in Europe | Inspire the Next">
            <a:extLst>
              <a:ext uri="{FF2B5EF4-FFF2-40B4-BE49-F238E27FC236}">
                <a16:creationId xmlns:a16="http://schemas.microsoft.com/office/drawing/2014/main" id="{127C60F1-B7C1-B283-4DDE-21295A6D08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5135" y="472883"/>
            <a:ext cx="1610401" cy="631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8">
            <a:extLst>
              <a:ext uri="{FF2B5EF4-FFF2-40B4-BE49-F238E27FC236}">
                <a16:creationId xmlns:a16="http://schemas.microsoft.com/office/drawing/2014/main" id="{32338F87-0363-105A-CDAD-7BD7CD8475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9287" y="2822820"/>
            <a:ext cx="849656" cy="61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0" descr="A.F. Blakemore &amp; Son Ltd | Organisations | Directory | Workbox">
            <a:extLst>
              <a:ext uri="{FF2B5EF4-FFF2-40B4-BE49-F238E27FC236}">
                <a16:creationId xmlns:a16="http://schemas.microsoft.com/office/drawing/2014/main" id="{CB61F7D1-EEAC-50ED-56E3-99D62AA893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510" y="2873536"/>
            <a:ext cx="1574273" cy="516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2" descr="Home | Volvo Group">
            <a:extLst>
              <a:ext uri="{FF2B5EF4-FFF2-40B4-BE49-F238E27FC236}">
                <a16:creationId xmlns:a16="http://schemas.microsoft.com/office/drawing/2014/main" id="{8D476AFE-5C2A-06CF-A3FB-53ABBE76898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794" t="15309" r="29994" b="15307"/>
          <a:stretch/>
        </p:blipFill>
        <p:spPr bwMode="auto">
          <a:xfrm>
            <a:off x="4985370" y="133155"/>
            <a:ext cx="669284" cy="61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4" descr="Fergusons Transport Ltd | UKWA">
            <a:extLst>
              <a:ext uri="{FF2B5EF4-FFF2-40B4-BE49-F238E27FC236}">
                <a16:creationId xmlns:a16="http://schemas.microsoft.com/office/drawing/2014/main" id="{E07B2374-F140-6449-993F-3A03379EA3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32652" y="2828956"/>
            <a:ext cx="1548001" cy="597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6" descr="United Utilities - Wikipedia">
            <a:extLst>
              <a:ext uri="{FF2B5EF4-FFF2-40B4-BE49-F238E27FC236}">
                <a16:creationId xmlns:a16="http://schemas.microsoft.com/office/drawing/2014/main" id="{BA0C662D-4168-B70B-47AC-A2AB421422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1539" y="2242250"/>
            <a:ext cx="1136903" cy="528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8" descr="Amazon.co.uk: Low Prices in Electronics, Books, Sports Equipment &amp; more">
            <a:extLst>
              <a:ext uri="{FF2B5EF4-FFF2-40B4-BE49-F238E27FC236}">
                <a16:creationId xmlns:a16="http://schemas.microsoft.com/office/drawing/2014/main" id="{ADD129F3-9FCE-C982-13DF-56E44AD89F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470" t="34786" r="28464" b="35509"/>
          <a:stretch/>
        </p:blipFill>
        <p:spPr bwMode="auto">
          <a:xfrm>
            <a:off x="130456" y="2333973"/>
            <a:ext cx="1450063" cy="525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2">
            <a:extLst>
              <a:ext uri="{FF2B5EF4-FFF2-40B4-BE49-F238E27FC236}">
                <a16:creationId xmlns:a16="http://schemas.microsoft.com/office/drawing/2014/main" id="{6A15F2A8-2ACB-1920-A5F0-67E1D38325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3987" y="2322006"/>
            <a:ext cx="1200842" cy="36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4" descr="Welcome to DAF- DAF Trucks Ltd, United Kingdom">
            <a:extLst>
              <a:ext uri="{FF2B5EF4-FFF2-40B4-BE49-F238E27FC236}">
                <a16:creationId xmlns:a16="http://schemas.microsoft.com/office/drawing/2014/main" id="{9111A5A3-C19C-1111-2162-35AF473731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47469" y="1748131"/>
            <a:ext cx="1344452" cy="364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6">
            <a:extLst>
              <a:ext uri="{FF2B5EF4-FFF2-40B4-BE49-F238E27FC236}">
                <a16:creationId xmlns:a16="http://schemas.microsoft.com/office/drawing/2014/main" id="{F3140F2E-7B3E-CF94-504C-11C7D5928B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3749" y="775469"/>
            <a:ext cx="825242" cy="861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8" descr="Nissan Sunderland - Our World-Leading Manufacturing Hub">
            <a:extLst>
              <a:ext uri="{FF2B5EF4-FFF2-40B4-BE49-F238E27FC236}">
                <a16:creationId xmlns:a16="http://schemas.microsoft.com/office/drawing/2014/main" id="{428C09DB-A019-F1C6-FE8A-D040C969BA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456" y="1548177"/>
            <a:ext cx="820732" cy="683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0" descr="Moto Hospitality - Wikipedia">
            <a:extLst>
              <a:ext uri="{FF2B5EF4-FFF2-40B4-BE49-F238E27FC236}">
                <a16:creationId xmlns:a16="http://schemas.microsoft.com/office/drawing/2014/main" id="{01C66FDB-27C5-2413-C925-B199E63D40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3799" y="2265905"/>
            <a:ext cx="1215981" cy="58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2" descr="undefined">
            <a:extLst>
              <a:ext uri="{FF2B5EF4-FFF2-40B4-BE49-F238E27FC236}">
                <a16:creationId xmlns:a16="http://schemas.microsoft.com/office/drawing/2014/main" id="{0A0CB3F7-C3AD-E850-0C35-0EFD6EEDE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1437" y="2846928"/>
            <a:ext cx="1210996" cy="564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30" descr="Paccar Financial Logo PNG Vector (EPS) Free Download">
            <a:extLst>
              <a:ext uri="{FF2B5EF4-FFF2-40B4-BE49-F238E27FC236}">
                <a16:creationId xmlns:a16="http://schemas.microsoft.com/office/drawing/2014/main" id="{E862440F-308F-443E-F5EB-727B941242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22834" y="1691442"/>
            <a:ext cx="1181771" cy="460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4" descr="Maritime Spotter High Vis Vest">
            <a:extLst>
              <a:ext uri="{FF2B5EF4-FFF2-40B4-BE49-F238E27FC236}">
                <a16:creationId xmlns:a16="http://schemas.microsoft.com/office/drawing/2014/main" id="{E848555D-D916-FD28-1F98-535F0F6AEB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3341" y="1584111"/>
            <a:ext cx="1129182" cy="61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F1E920AB-DEE1-1020-D296-6F11F8D0CC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44811" y="2790011"/>
            <a:ext cx="2349857" cy="618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Brand Guidelines | Wren Kitchens">
            <a:extLst>
              <a:ext uri="{FF2B5EF4-FFF2-40B4-BE49-F238E27FC236}">
                <a16:creationId xmlns:a16="http://schemas.microsoft.com/office/drawing/2014/main" id="{70521717-DA17-BFA5-0C96-4F6574D3C9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89435" y="1364987"/>
            <a:ext cx="1740627" cy="797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4" descr="Scania Logo Vehicle Sticker (500 x 102 mm)">
            <a:extLst>
              <a:ext uri="{FF2B5EF4-FFF2-40B4-BE49-F238E27FC236}">
                <a16:creationId xmlns:a16="http://schemas.microsoft.com/office/drawing/2014/main" id="{12D387CC-FB8D-73E1-85E8-C461711450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96" t="39663" r="5049" b="39337"/>
          <a:stretch/>
        </p:blipFill>
        <p:spPr bwMode="auto">
          <a:xfrm>
            <a:off x="9966728" y="1537296"/>
            <a:ext cx="2171796" cy="509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6" descr="Great Bear - Klipspringer">
            <a:extLst>
              <a:ext uri="{FF2B5EF4-FFF2-40B4-BE49-F238E27FC236}">
                <a16:creationId xmlns:a16="http://schemas.microsoft.com/office/drawing/2014/main" id="{9DBFDB6B-F690-E8DD-13BA-BD0399637E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7149" y="2412115"/>
            <a:ext cx="3074176" cy="445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44" descr="Maritime Spotter High Vis Vest">
            <a:extLst>
              <a:ext uri="{FF2B5EF4-FFF2-40B4-BE49-F238E27FC236}">
                <a16:creationId xmlns:a16="http://schemas.microsoft.com/office/drawing/2014/main" id="{E88CA2D7-383B-BF97-1A0F-99B7115227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60928" y="472883"/>
            <a:ext cx="1518403" cy="820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8">
            <a:extLst>
              <a:ext uri="{FF2B5EF4-FFF2-40B4-BE49-F238E27FC236}">
                <a16:creationId xmlns:a16="http://schemas.microsoft.com/office/drawing/2014/main" id="{F5A2BE25-AE44-4D16-663A-3105200307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64489" y="564106"/>
            <a:ext cx="1357054" cy="975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0" descr="Stobart">
            <a:extLst>
              <a:ext uri="{FF2B5EF4-FFF2-40B4-BE49-F238E27FC236}">
                <a16:creationId xmlns:a16="http://schemas.microsoft.com/office/drawing/2014/main" id="{2F826265-D5D5-1799-9725-629FDF2BD4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9741" y="2892883"/>
            <a:ext cx="2492128" cy="488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34" descr="Welcome to DAF- DAF Trucks Ltd, United Kingdom">
            <a:extLst>
              <a:ext uri="{FF2B5EF4-FFF2-40B4-BE49-F238E27FC236}">
                <a16:creationId xmlns:a16="http://schemas.microsoft.com/office/drawing/2014/main" id="{1647F2E6-A58D-EA0D-C8A7-53EA4A689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3524" y="1888529"/>
            <a:ext cx="1510036" cy="409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12" descr="Road Transport Expo | UK Truck Show">
            <a:extLst>
              <a:ext uri="{FF2B5EF4-FFF2-40B4-BE49-F238E27FC236}">
                <a16:creationId xmlns:a16="http://schemas.microsoft.com/office/drawing/2014/main" id="{03A2E897-02C4-4831-A9A6-E61F8CE23F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67871" y="578041"/>
            <a:ext cx="2328517" cy="452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4" descr="Scania Logo Vehicle Sticker (500 x 102 mm)">
            <a:extLst>
              <a:ext uri="{FF2B5EF4-FFF2-40B4-BE49-F238E27FC236}">
                <a16:creationId xmlns:a16="http://schemas.microsoft.com/office/drawing/2014/main" id="{22190441-BCED-9ED2-3B14-85AEF3DC62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96" t="39663" r="5049" b="39337"/>
          <a:stretch/>
        </p:blipFill>
        <p:spPr bwMode="auto">
          <a:xfrm>
            <a:off x="3390740" y="4865358"/>
            <a:ext cx="2428241" cy="56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Reynolds Logistics | Dublin">
            <a:extLst>
              <a:ext uri="{FF2B5EF4-FFF2-40B4-BE49-F238E27FC236}">
                <a16:creationId xmlns:a16="http://schemas.microsoft.com/office/drawing/2014/main" id="{762A78AA-DE49-2257-67D1-1138661A93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1456" y="4575019"/>
            <a:ext cx="2054780" cy="658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omepage - Energy Systems Catapult">
            <a:extLst>
              <a:ext uri="{FF2B5EF4-FFF2-40B4-BE49-F238E27FC236}">
                <a16:creationId xmlns:a16="http://schemas.microsoft.com/office/drawing/2014/main" id="{05B45CBF-396C-3EFD-D63E-6F81D42380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2349" y="4923346"/>
            <a:ext cx="1367404" cy="445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4" descr="Great British Fleet Event – official website">
            <a:extLst>
              <a:ext uri="{FF2B5EF4-FFF2-40B4-BE49-F238E27FC236}">
                <a16:creationId xmlns:a16="http://schemas.microsoft.com/office/drawing/2014/main" id="{390634DE-CE3F-670C-0E34-79D892520C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54906" y="3581457"/>
            <a:ext cx="1493536" cy="1120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8" descr="Wincanton">
            <a:extLst>
              <a:ext uri="{FF2B5EF4-FFF2-40B4-BE49-F238E27FC236}">
                <a16:creationId xmlns:a16="http://schemas.microsoft.com/office/drawing/2014/main" id="{B3D361F5-0C6D-D2AA-AB8C-4B212788D7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8995" y="5798623"/>
            <a:ext cx="1865549" cy="350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4" descr="Kuehne+Nagel Homepage | Kuehne+Nagel">
            <a:extLst>
              <a:ext uri="{FF2B5EF4-FFF2-40B4-BE49-F238E27FC236}">
                <a16:creationId xmlns:a16="http://schemas.microsoft.com/office/drawing/2014/main" id="{B71A406C-2BCC-7FF4-6267-C60CB23069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4483" y="6308740"/>
            <a:ext cx="2238292" cy="449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58" descr="A logo of a truck&#10;&#10;Description automatically generated">
            <a:extLst>
              <a:ext uri="{FF2B5EF4-FFF2-40B4-BE49-F238E27FC236}">
                <a16:creationId xmlns:a16="http://schemas.microsoft.com/office/drawing/2014/main" id="{AEA459A7-A94A-5376-7871-E8325BDB173C}"/>
              </a:ext>
            </a:extLst>
          </p:cNvPr>
          <p:cNvPicPr>
            <a:picLocks noChangeAspect="1"/>
          </p:cNvPicPr>
          <p:nvPr/>
        </p:nvPicPr>
        <p:blipFill>
          <a:blip r:embed="rId3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8776" y="3854867"/>
            <a:ext cx="1379012" cy="594821"/>
          </a:xfrm>
          <a:prstGeom prst="rect">
            <a:avLst/>
          </a:prstGeom>
        </p:spPr>
      </p:pic>
      <p:pic>
        <p:nvPicPr>
          <p:cNvPr id="60" name="Picture 10" descr="Menzies Distribution Solutions Limited | UKWA">
            <a:extLst>
              <a:ext uri="{FF2B5EF4-FFF2-40B4-BE49-F238E27FC236}">
                <a16:creationId xmlns:a16="http://schemas.microsoft.com/office/drawing/2014/main" id="{59796B37-E1B5-7BE5-D2F0-743D0A3788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82608" y="5744096"/>
            <a:ext cx="1399535" cy="47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12" descr="Road Transport Expo | UK Truck Show">
            <a:extLst>
              <a:ext uri="{FF2B5EF4-FFF2-40B4-BE49-F238E27FC236}">
                <a16:creationId xmlns:a16="http://schemas.microsoft.com/office/drawing/2014/main" id="{9D7BD237-738F-AAAE-57DC-BE7A3C5165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39349" y="4577673"/>
            <a:ext cx="1993550" cy="387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14" descr="Careers » Expect Distribution">
            <a:extLst>
              <a:ext uri="{FF2B5EF4-FFF2-40B4-BE49-F238E27FC236}">
                <a16:creationId xmlns:a16="http://schemas.microsoft.com/office/drawing/2014/main" id="{4527E173-95BC-B89B-BD27-37C17830A8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35755" y="6238107"/>
            <a:ext cx="1447696" cy="564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" name="Picture 6" descr="GA Telesis and Volvo Financial Services Enter into a Consignment Agree..">
            <a:extLst>
              <a:ext uri="{FF2B5EF4-FFF2-40B4-BE49-F238E27FC236}">
                <a16:creationId xmlns:a16="http://schemas.microsoft.com/office/drawing/2014/main" id="{58E37C51-7DFA-D3A8-0C58-EA5502812D4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064" b="32319"/>
          <a:stretch/>
        </p:blipFill>
        <p:spPr bwMode="auto">
          <a:xfrm>
            <a:off x="10203630" y="4878439"/>
            <a:ext cx="1617913" cy="339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9" name="Picture 18" descr="M&amp;S Logo | Marks &amp; Spencer">
            <a:extLst>
              <a:ext uri="{FF2B5EF4-FFF2-40B4-BE49-F238E27FC236}">
                <a16:creationId xmlns:a16="http://schemas.microsoft.com/office/drawing/2014/main" id="{422B3407-287D-69CB-3D8E-F545F766B09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952" t="25291" r="21128" b="42405"/>
          <a:stretch/>
        </p:blipFill>
        <p:spPr bwMode="auto">
          <a:xfrm>
            <a:off x="9024653" y="5114438"/>
            <a:ext cx="1000561" cy="418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Scania Logo Vehicle Sticker (500 x 102 mm)">
            <a:extLst>
              <a:ext uri="{FF2B5EF4-FFF2-40B4-BE49-F238E27FC236}">
                <a16:creationId xmlns:a16="http://schemas.microsoft.com/office/drawing/2014/main" id="{B30F27AF-D1F0-9F93-44DE-1084261578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96" t="39663" r="5049" b="39337"/>
          <a:stretch/>
        </p:blipFill>
        <p:spPr bwMode="auto">
          <a:xfrm>
            <a:off x="10425195" y="3563047"/>
            <a:ext cx="1634968" cy="383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44" descr="Maritime Spotter High Vis Vest">
            <a:extLst>
              <a:ext uri="{FF2B5EF4-FFF2-40B4-BE49-F238E27FC236}">
                <a16:creationId xmlns:a16="http://schemas.microsoft.com/office/drawing/2014/main" id="{F1AB9057-9645-2138-D5ED-B57BAF3523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7636" y="5044298"/>
            <a:ext cx="1190825" cy="643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30" descr="Paccar Financial Logo PNG Vector (EPS) Free Download">
            <a:extLst>
              <a:ext uri="{FF2B5EF4-FFF2-40B4-BE49-F238E27FC236}">
                <a16:creationId xmlns:a16="http://schemas.microsoft.com/office/drawing/2014/main" id="{CF847C7F-7610-01FA-8068-38F01EF1C7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09479" y="4014131"/>
            <a:ext cx="1153953" cy="450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177" name="Straight Connector 7176">
            <a:extLst>
              <a:ext uri="{FF2B5EF4-FFF2-40B4-BE49-F238E27FC236}">
                <a16:creationId xmlns:a16="http://schemas.microsoft.com/office/drawing/2014/main" id="{A798C408-F054-B6DB-E8B8-61BC6F6B19AB}"/>
              </a:ext>
            </a:extLst>
          </p:cNvPr>
          <p:cNvCxnSpPr>
            <a:cxnSpLocks/>
          </p:cNvCxnSpPr>
          <p:nvPr/>
        </p:nvCxnSpPr>
        <p:spPr>
          <a:xfrm>
            <a:off x="16078" y="3500919"/>
            <a:ext cx="1217047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Our Sponsors | Cardiff Business Awards">
            <a:extLst>
              <a:ext uri="{FF2B5EF4-FFF2-40B4-BE49-F238E27FC236}">
                <a16:creationId xmlns:a16="http://schemas.microsoft.com/office/drawing/2014/main" id="{82D20090-9D3E-25B9-33F3-6C4A754D63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02096" y="5240842"/>
            <a:ext cx="1357062" cy="313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Protium Harnesses Enapter Technology To Deploy Cutting-Edge Electrolytic  Hydrogen Hydrogen">
            <a:extLst>
              <a:ext uri="{FF2B5EF4-FFF2-40B4-BE49-F238E27FC236}">
                <a16:creationId xmlns:a16="http://schemas.microsoft.com/office/drawing/2014/main" id="{FEAC5FE0-6AF0-A8E6-DEDB-EA5A6904CD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6800" y="4004505"/>
            <a:ext cx="1501217" cy="289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CNGFuels">
            <a:extLst>
              <a:ext uri="{FF2B5EF4-FFF2-40B4-BE49-F238E27FC236}">
                <a16:creationId xmlns:a16="http://schemas.microsoft.com/office/drawing/2014/main" id="{7CDB1361-45FB-D0E0-8CF8-414E0959D7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3219" y="3887691"/>
            <a:ext cx="1019509" cy="852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6">
            <a:extLst>
              <a:ext uri="{FF2B5EF4-FFF2-40B4-BE49-F238E27FC236}">
                <a16:creationId xmlns:a16="http://schemas.microsoft.com/office/drawing/2014/main" id="{932DF0A4-13A6-1342-9CDD-D12CFFBE8B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52626" y="3930153"/>
            <a:ext cx="825242" cy="861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9">
            <a:extLst>
              <a:ext uri="{FF2B5EF4-FFF2-40B4-BE49-F238E27FC236}">
                <a16:creationId xmlns:a16="http://schemas.microsoft.com/office/drawing/2014/main" id="{C80F947F-3406-8E92-3E06-B7C38DC6ABEC}"/>
              </a:ext>
            </a:extLst>
          </p:cNvPr>
          <p:cNvSpPr txBox="1">
            <a:spLocks/>
          </p:cNvSpPr>
          <p:nvPr/>
        </p:nvSpPr>
        <p:spPr>
          <a:xfrm>
            <a:off x="43416" y="3062097"/>
            <a:ext cx="597387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000"/>
              <a:t>Hydrogen Aggregated UK Logistics</a:t>
            </a:r>
            <a:endParaRPr lang="en-US" sz="2000"/>
          </a:p>
        </p:txBody>
      </p:sp>
      <p:pic>
        <p:nvPicPr>
          <p:cNvPr id="31" name="Picture 30" descr="Logo, company name&#10;&#10;Description automatically generated">
            <a:extLst>
              <a:ext uri="{FF2B5EF4-FFF2-40B4-BE49-F238E27FC236}">
                <a16:creationId xmlns:a16="http://schemas.microsoft.com/office/drawing/2014/main" id="{94C0CE52-D62B-4431-8E41-E0A5BEB4BAB0}"/>
              </a:ext>
            </a:extLst>
          </p:cNvPr>
          <p:cNvPicPr>
            <a:picLocks noChangeAspect="1"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50" y="3937393"/>
            <a:ext cx="1255752" cy="1235270"/>
          </a:xfrm>
          <a:prstGeom prst="rect">
            <a:avLst/>
          </a:prstGeom>
        </p:spPr>
      </p:pic>
      <p:pic>
        <p:nvPicPr>
          <p:cNvPr id="1030" name="Picture 6" descr="The Welch Group | Transport Solutions Provider | Logistics">
            <a:extLst>
              <a:ext uri="{FF2B5EF4-FFF2-40B4-BE49-F238E27FC236}">
                <a16:creationId xmlns:a16="http://schemas.microsoft.com/office/drawing/2014/main" id="{106E58EC-F468-A655-7DF4-059A3466D5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4713" t="48927" r="12755" b="17500"/>
          <a:stretch/>
        </p:blipFill>
        <p:spPr bwMode="auto">
          <a:xfrm>
            <a:off x="10294464" y="5328156"/>
            <a:ext cx="819993" cy="814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A81F55A-F8EB-718B-C370-8291E6DABE29}"/>
              </a:ext>
            </a:extLst>
          </p:cNvPr>
          <p:cNvPicPr>
            <a:picLocks noChangeAspect="1"/>
          </p:cNvPicPr>
          <p:nvPr/>
        </p:nvPicPr>
        <p:blipFill>
          <a:blip r:embed="rId4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940" y="5802309"/>
            <a:ext cx="1682753" cy="539751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58CA0A94-4900-286B-5AEB-17105BA26B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77" y="2171042"/>
            <a:ext cx="1518402" cy="517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 descr="Gregory Distribution Ltd | UKWA">
            <a:extLst>
              <a:ext uri="{FF2B5EF4-FFF2-40B4-BE49-F238E27FC236}">
                <a16:creationId xmlns:a16="http://schemas.microsoft.com/office/drawing/2014/main" id="{E318B4B3-5D36-7159-4E7E-8C81A99DFB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1876" y="1098756"/>
            <a:ext cx="2054399" cy="688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6" descr="Novuna Vehicle Solutions | Accelerating to Zero Coalition">
            <a:extLst>
              <a:ext uri="{FF2B5EF4-FFF2-40B4-BE49-F238E27FC236}">
                <a16:creationId xmlns:a16="http://schemas.microsoft.com/office/drawing/2014/main" id="{4B81B79C-D3DA-0C70-0387-E6B9DA1DA5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969" y="4149153"/>
            <a:ext cx="1588000" cy="496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52EDB136-4E85-0329-477C-795317CFE76C}"/>
              </a:ext>
            </a:extLst>
          </p:cNvPr>
          <p:cNvSpPr/>
          <p:nvPr/>
        </p:nvSpPr>
        <p:spPr>
          <a:xfrm>
            <a:off x="16078" y="8566"/>
            <a:ext cx="12184297" cy="6849434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A65E5DA9-22CE-0B0D-5FBB-859245C16C8D}"/>
              </a:ext>
            </a:extLst>
          </p:cNvPr>
          <p:cNvPicPr>
            <a:picLocks noChangeAspect="1"/>
          </p:cNvPicPr>
          <p:nvPr/>
        </p:nvPicPr>
        <p:blipFill rotWithShape="1">
          <a:blip r:embed="rId5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90894" y="2141509"/>
            <a:ext cx="9206692" cy="2618864"/>
          </a:xfrm>
          <a:prstGeom prst="rect">
            <a:avLst/>
          </a:prstGeom>
          <a:solidFill>
            <a:schemeClr val="bg2"/>
          </a:solidFill>
        </p:spPr>
      </p:pic>
    </p:spTree>
    <p:extLst>
      <p:ext uri="{BB962C8B-B14F-4D97-AF65-F5344CB8AC3E}">
        <p14:creationId xmlns:p14="http://schemas.microsoft.com/office/powerpoint/2010/main" val="1536002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A7275F8-771C-48C1-8828-1B847F80B0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4823" y="1462541"/>
            <a:ext cx="7617177" cy="4284662"/>
          </a:xfrm>
          <a:prstGeom prst="rect">
            <a:avLst/>
          </a:prstGeom>
        </p:spPr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614F9BC9-4E19-1C41-A24D-EBD80BDAB2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Innovate UK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6CB555-D44A-E742-95D8-F0BBACFB7D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3973285" cy="4351338"/>
          </a:xfrm>
        </p:spPr>
        <p:txBody>
          <a:bodyPr>
            <a:normAutofit/>
          </a:bodyPr>
          <a:lstStyle/>
          <a:p>
            <a:pPr lvl="0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2000"/>
              <a:t>The UK’s innovation agency, at the heart of delivering UK Research and Development funding to industry</a:t>
            </a:r>
            <a:endParaRPr lang="en-US" sz="600"/>
          </a:p>
          <a:p>
            <a:pPr lvl="0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2000"/>
              <a:t>We invest in new ideas and technologies and connect businesses to the right people to drive economic growth and </a:t>
            </a:r>
            <a:br>
              <a:rPr lang="en-US" sz="2000"/>
            </a:br>
            <a:r>
              <a:rPr lang="en-US" sz="2000"/>
              <a:t>social benefits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01AFBC0-3842-4B04-9DDD-DB1B82B08E49}"/>
              </a:ext>
            </a:extLst>
          </p:cNvPr>
          <p:cNvSpPr txBox="1">
            <a:spLocks/>
          </p:cNvSpPr>
          <p:nvPr/>
        </p:nvSpPr>
        <p:spPr>
          <a:xfrm>
            <a:off x="3951223" y="5267706"/>
            <a:ext cx="7069078" cy="9800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/>
              </a:buClr>
              <a:buFont typeface="Wingdings" pitchFamily="2" charset="2"/>
              <a:buChar char="§"/>
              <a:defRPr sz="28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itchFamily="2" charset="2"/>
              <a:buChar char="§"/>
              <a:defRPr sz="24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itchFamily="2" charset="2"/>
              <a:buChar char="§"/>
              <a:defRPr sz="20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itchFamily="2" charset="2"/>
              <a:buChar char="§"/>
              <a:defRPr sz="18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itchFamily="2" charset="2"/>
              <a:buChar char="§"/>
              <a:defRPr sz="18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000"/>
              <a:t>Wide sector cover: Health, Robotics, AI, Net Zero...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000"/>
              <a:t>Core budget approaching £1 billion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878E9A8-22B0-4FDC-B25C-D8C0CC548EEB}"/>
              </a:ext>
            </a:extLst>
          </p:cNvPr>
          <p:cNvSpPr/>
          <p:nvPr/>
        </p:nvSpPr>
        <p:spPr>
          <a:xfrm>
            <a:off x="3" y="0"/>
            <a:ext cx="24765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DA46A2A-C1D3-4E5C-BDA7-D1CA9BFD6DE1}"/>
              </a:ext>
            </a:extLst>
          </p:cNvPr>
          <p:cNvSpPr/>
          <p:nvPr/>
        </p:nvSpPr>
        <p:spPr>
          <a:xfrm>
            <a:off x="7715253" y="6622613"/>
            <a:ext cx="4476747" cy="2353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507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297" y="1169512"/>
            <a:ext cx="8714825" cy="4108456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GB" sz="1600" b="1">
              <a:solidFill>
                <a:srgbClr val="616161"/>
              </a:solidFill>
              <a:latin typeface="+mn-lt"/>
            </a:endParaRPr>
          </a:p>
          <a:p>
            <a:pPr marL="0" indent="0">
              <a:buNone/>
            </a:pPr>
            <a:r>
              <a:rPr lang="en-GB" sz="1600" b="1">
                <a:solidFill>
                  <a:srgbClr val="616161"/>
                </a:solidFill>
                <a:latin typeface="+mn-lt"/>
              </a:rPr>
              <a:t>Objectives </a:t>
            </a:r>
          </a:p>
          <a:p>
            <a:r>
              <a:rPr lang="en-GB" sz="1600">
                <a:solidFill>
                  <a:srgbClr val="616161"/>
                </a:solidFill>
                <a:latin typeface="+mn-lt"/>
              </a:rPr>
              <a:t>Create an evidence base on which technology (or technology mix) is best suited to decarbonise UK’s heaviest road freight vehicles (40-44t trucks);</a:t>
            </a:r>
          </a:p>
          <a:p>
            <a:r>
              <a:rPr lang="en-GB" sz="1600">
                <a:solidFill>
                  <a:srgbClr val="616161"/>
                </a:solidFill>
                <a:latin typeface="+mn-lt"/>
              </a:rPr>
              <a:t>Grow confidence in the sector to encourage long-term investment planning and decision making;</a:t>
            </a:r>
          </a:p>
          <a:p>
            <a:r>
              <a:rPr lang="en-GB" sz="1600">
                <a:solidFill>
                  <a:srgbClr val="616161"/>
                </a:solidFill>
                <a:latin typeface="+mn-lt"/>
              </a:rPr>
              <a:t>Provide an understanding of the future infrastructure needs and approach to deployment;</a:t>
            </a:r>
          </a:p>
          <a:p>
            <a:r>
              <a:rPr lang="en-GB" sz="1600">
                <a:solidFill>
                  <a:srgbClr val="616161"/>
                </a:solidFill>
                <a:latin typeface="+mn-lt"/>
              </a:rPr>
              <a:t>Support the transition to a fully zero emission fleet;</a:t>
            </a:r>
          </a:p>
          <a:p>
            <a:r>
              <a:rPr lang="en-GB" sz="1600">
                <a:solidFill>
                  <a:srgbClr val="616161"/>
                </a:solidFill>
                <a:latin typeface="+mn-lt"/>
              </a:rPr>
              <a:t>Identify standards and regulations that present barriers to the uptake of zero emission HGVs.</a:t>
            </a:r>
          </a:p>
          <a:p>
            <a:pPr marL="0" indent="0">
              <a:buNone/>
            </a:pPr>
            <a:endParaRPr lang="en-GB" sz="1600">
              <a:solidFill>
                <a:srgbClr val="616161"/>
              </a:solidFill>
              <a:latin typeface="+mn-lt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23297" y="383600"/>
            <a:ext cx="8175810" cy="6936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i="0" kern="1200">
                <a:solidFill>
                  <a:srgbClr val="5F2167"/>
                </a:solidFill>
                <a:latin typeface="Rockwell Nova Light" charset="0"/>
                <a:ea typeface="Rockwell Nova Light" charset="0"/>
                <a:cs typeface="Rockwell Nova Light" charset="0"/>
              </a:defRPr>
            </a:lvl1pPr>
          </a:lstStyle>
          <a:p>
            <a:pPr algn="l" defTabSz="914377"/>
            <a:r>
              <a:rPr lang="en-US" sz="3200" b="1">
                <a:solidFill>
                  <a:srgbClr val="2E2D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Zero emission HGV and Infrastructure Demonstrator programme</a:t>
            </a:r>
          </a:p>
        </p:txBody>
      </p:sp>
      <p:pic>
        <p:nvPicPr>
          <p:cNvPr id="2" name="Picture 1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E7E69458-4094-A14F-6EBB-F6AF69D8716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5659" y="5862063"/>
            <a:ext cx="2337922" cy="510634"/>
          </a:xfrm>
          <a:prstGeom prst="rect">
            <a:avLst/>
          </a:prstGeom>
        </p:spPr>
      </p:pic>
      <p:pic>
        <p:nvPicPr>
          <p:cNvPr id="8" name="Picture 7" descr="A person filling a truck with a hose&#10;&#10;Description automatically generated">
            <a:extLst>
              <a:ext uri="{FF2B5EF4-FFF2-40B4-BE49-F238E27FC236}">
                <a16:creationId xmlns:a16="http://schemas.microsoft.com/office/drawing/2014/main" id="{7582CE78-E0D3-43F2-144C-3B00C51DF5D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17" r="34176"/>
          <a:stretch/>
        </p:blipFill>
        <p:spPr>
          <a:xfrm>
            <a:off x="9261609" y="0"/>
            <a:ext cx="2930391" cy="369793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9F63F42-CE60-A836-51A6-82A0C6AE9AD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535"/>
          <a:stretch/>
        </p:blipFill>
        <p:spPr>
          <a:xfrm>
            <a:off x="9261609" y="3429000"/>
            <a:ext cx="2930391" cy="3429000"/>
          </a:xfrm>
          <a:prstGeom prst="rect">
            <a:avLst/>
          </a:prstGeom>
        </p:spPr>
      </p:pic>
      <p:pic>
        <p:nvPicPr>
          <p:cNvPr id="12" name="Picture 11" descr="A blue and white semi truck&#10;&#10;Description automatically generated">
            <a:extLst>
              <a:ext uri="{FF2B5EF4-FFF2-40B4-BE49-F238E27FC236}">
                <a16:creationId xmlns:a16="http://schemas.microsoft.com/office/drawing/2014/main" id="{8F38D3F5-F27D-6CA9-5C08-5AA80947039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9656" y="4156535"/>
            <a:ext cx="3601954" cy="2701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12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6385">
            <a:extLst>
              <a:ext uri="{FF2B5EF4-FFF2-40B4-BE49-F238E27FC236}">
                <a16:creationId xmlns:a16="http://schemas.microsoft.com/office/drawing/2014/main" id="{90584B19-3283-DBBF-16E9-A199B409C8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2" r="4761" b="17488"/>
          <a:stretch/>
        </p:blipFill>
        <p:spPr>
          <a:xfrm>
            <a:off x="214601" y="3469201"/>
            <a:ext cx="11977399" cy="840002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3392C141-0149-FFBC-6FAE-2D1F06D226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203" y="78673"/>
            <a:ext cx="10515600" cy="1325563"/>
          </a:xfrm>
        </p:spPr>
        <p:txBody>
          <a:bodyPr/>
          <a:lstStyle/>
          <a:p>
            <a:r>
              <a:rPr lang="en-GB"/>
              <a:t>Progress to date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08D82BF-D723-3858-732E-6B34349BBE15}"/>
              </a:ext>
            </a:extLst>
          </p:cNvPr>
          <p:cNvSpPr/>
          <p:nvPr/>
        </p:nvSpPr>
        <p:spPr>
          <a:xfrm rot="16200000">
            <a:off x="-3341467" y="3314700"/>
            <a:ext cx="6883534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Men in suits shaking hands in front of a truck&#10;&#10;Description automatically generated">
            <a:extLst>
              <a:ext uri="{FF2B5EF4-FFF2-40B4-BE49-F238E27FC236}">
                <a16:creationId xmlns:a16="http://schemas.microsoft.com/office/drawing/2014/main" id="{5B974E2B-0911-82FA-FFFA-2FB9661941B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610" b="-1281"/>
          <a:stretch/>
        </p:blipFill>
        <p:spPr>
          <a:xfrm>
            <a:off x="2476055" y="1110034"/>
            <a:ext cx="3507431" cy="2096778"/>
          </a:xfrm>
          <a:prstGeom prst="rect">
            <a:avLst/>
          </a:prstGeom>
        </p:spPr>
      </p:pic>
      <p:pic>
        <p:nvPicPr>
          <p:cNvPr id="3" name="Picture 2" descr="A group of trucks parked outside a building&#10;&#10;Description automatically generated">
            <a:extLst>
              <a:ext uri="{FF2B5EF4-FFF2-40B4-BE49-F238E27FC236}">
                <a16:creationId xmlns:a16="http://schemas.microsoft.com/office/drawing/2014/main" id="{40458043-B318-A6DD-ED67-3DEE56166F3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93" r="13338"/>
          <a:stretch/>
        </p:blipFill>
        <p:spPr>
          <a:xfrm>
            <a:off x="8421302" y="1100882"/>
            <a:ext cx="3466608" cy="2066369"/>
          </a:xfrm>
          <a:prstGeom prst="rect">
            <a:avLst/>
          </a:prstGeom>
        </p:spPr>
      </p:pic>
      <p:pic>
        <p:nvPicPr>
          <p:cNvPr id="13" name="Picture 12" descr="A group of people sitting in a room&#10;&#10;Description automatically generated">
            <a:extLst>
              <a:ext uri="{FF2B5EF4-FFF2-40B4-BE49-F238E27FC236}">
                <a16:creationId xmlns:a16="http://schemas.microsoft.com/office/drawing/2014/main" id="{248494B9-E282-635F-BA4E-75413002F93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40"/>
          <a:stretch/>
        </p:blipFill>
        <p:spPr>
          <a:xfrm>
            <a:off x="5829651" y="4544069"/>
            <a:ext cx="3590224" cy="2038349"/>
          </a:xfrm>
          <a:prstGeom prst="rect">
            <a:avLst/>
          </a:prstGeom>
        </p:spPr>
      </p:pic>
      <p:pic>
        <p:nvPicPr>
          <p:cNvPr id="2060" name="Picture 12" descr="76,300+ Starting Line Stock Photos, Pictures &amp; Royalty-Free Images - iStock  | Marathon starting line, Start, Finish line">
            <a:extLst>
              <a:ext uri="{FF2B5EF4-FFF2-40B4-BE49-F238E27FC236}">
                <a16:creationId xmlns:a16="http://schemas.microsoft.com/office/drawing/2014/main" id="{0513A542-7131-B222-ACF6-D4F768B2E2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633" y="4544070"/>
            <a:ext cx="3057524" cy="2038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2024 Road Letters Stock Photo - Download Image Now - 2024, Forecasting,  Business - iStock">
            <a:extLst>
              <a:ext uri="{FF2B5EF4-FFF2-40B4-BE49-F238E27FC236}">
                <a16:creationId xmlns:a16="http://schemas.microsoft.com/office/drawing/2014/main" id="{026D66EA-A10F-A74E-8740-961E55B8C3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84" t="45045" r="39982"/>
          <a:stretch/>
        </p:blipFill>
        <p:spPr bwMode="auto">
          <a:xfrm>
            <a:off x="9595367" y="4544069"/>
            <a:ext cx="2484288" cy="2038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Graphic 7" descr="Truck with solid fill">
            <a:extLst>
              <a:ext uri="{FF2B5EF4-FFF2-40B4-BE49-F238E27FC236}">
                <a16:creationId xmlns:a16="http://schemas.microsoft.com/office/drawing/2014/main" id="{35A3672A-36A1-1B04-090C-8FBC4A09D0C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04090" y="3008999"/>
            <a:ext cx="840002" cy="840002"/>
          </a:xfrm>
          <a:prstGeom prst="rect">
            <a:avLst/>
          </a:prstGeom>
        </p:spPr>
      </p:pic>
      <p:pic>
        <p:nvPicPr>
          <p:cNvPr id="7" name="Graphic 6" descr="Truck with solid fill">
            <a:extLst>
              <a:ext uri="{FF2B5EF4-FFF2-40B4-BE49-F238E27FC236}">
                <a16:creationId xmlns:a16="http://schemas.microsoft.com/office/drawing/2014/main" id="{6B38A6B1-417C-A5F2-81D2-5D474F83F6B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696835" y="3297766"/>
            <a:ext cx="840002" cy="840002"/>
          </a:xfrm>
          <a:prstGeom prst="rect">
            <a:avLst/>
          </a:prstGeom>
        </p:spPr>
      </p:pic>
      <p:pic>
        <p:nvPicPr>
          <p:cNvPr id="11" name="Graphic 10" descr="Truck with solid fill">
            <a:extLst>
              <a:ext uri="{FF2B5EF4-FFF2-40B4-BE49-F238E27FC236}">
                <a16:creationId xmlns:a16="http://schemas.microsoft.com/office/drawing/2014/main" id="{48ADF62A-7627-3AA5-D585-AFB5B69D04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83299" y="3438852"/>
            <a:ext cx="840002" cy="840002"/>
          </a:xfrm>
          <a:prstGeom prst="rect">
            <a:avLst/>
          </a:prstGeom>
        </p:spPr>
      </p:pic>
      <p:pic>
        <p:nvPicPr>
          <p:cNvPr id="12" name="Graphic 11" descr="Truck with solid fill">
            <a:extLst>
              <a:ext uri="{FF2B5EF4-FFF2-40B4-BE49-F238E27FC236}">
                <a16:creationId xmlns:a16="http://schemas.microsoft.com/office/drawing/2014/main" id="{39FD9140-65A9-5435-F93D-B88A78557E5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147647" y="3199474"/>
            <a:ext cx="840002" cy="840002"/>
          </a:xfrm>
          <a:prstGeom prst="rect">
            <a:avLst/>
          </a:prstGeom>
        </p:spPr>
      </p:pic>
      <p:pic>
        <p:nvPicPr>
          <p:cNvPr id="14" name="Graphic 13" descr="Truck with solid fill">
            <a:extLst>
              <a:ext uri="{FF2B5EF4-FFF2-40B4-BE49-F238E27FC236}">
                <a16:creationId xmlns:a16="http://schemas.microsoft.com/office/drawing/2014/main" id="{782D1DC6-AC7E-4F2F-5088-DB92F5962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627906" y="3056248"/>
            <a:ext cx="840002" cy="840002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DF2060C9-9BE9-E0F0-5BCB-26322B61BA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218" y="1859543"/>
            <a:ext cx="1951935" cy="1303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A truck at a gas station&#10;&#10;Description automatically generated">
            <a:extLst>
              <a:ext uri="{FF2B5EF4-FFF2-40B4-BE49-F238E27FC236}">
                <a16:creationId xmlns:a16="http://schemas.microsoft.com/office/drawing/2014/main" id="{36BAE337-5B27-3935-3FFD-F3FDE6B8A297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36" t="17930"/>
          <a:stretch/>
        </p:blipFill>
        <p:spPr>
          <a:xfrm>
            <a:off x="6208515" y="1859543"/>
            <a:ext cx="2053885" cy="131581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2CDD8FF-2B83-E93F-787D-F821C02BD80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17339" y="4544069"/>
            <a:ext cx="2003800" cy="203834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7D6B7F3A-DC07-0989-7F42-32F9332BDD77}"/>
              </a:ext>
            </a:extLst>
          </p:cNvPr>
          <p:cNvSpPr txBox="1"/>
          <p:nvPr/>
        </p:nvSpPr>
        <p:spPr>
          <a:xfrm>
            <a:off x="2596633" y="6274642"/>
            <a:ext cx="3057524" cy="307777"/>
          </a:xfrm>
          <a:prstGeom prst="rect">
            <a:avLst/>
          </a:prstGeom>
          <a:solidFill>
            <a:schemeClr val="bg1">
              <a:lumMod val="50000"/>
              <a:alpha val="7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400">
                <a:solidFill>
                  <a:schemeClr val="bg1"/>
                </a:solidFill>
              </a:rPr>
              <a:t>Projects all live – </a:t>
            </a:r>
            <a:r>
              <a:rPr lang="en-GB" sz="1400" b="1">
                <a:solidFill>
                  <a:schemeClr val="bg1"/>
                </a:solidFill>
              </a:rPr>
              <a:t>February 2024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892F1E-4CF7-0009-474C-8E86AB598FDE}"/>
              </a:ext>
            </a:extLst>
          </p:cNvPr>
          <p:cNvSpPr txBox="1"/>
          <p:nvPr/>
        </p:nvSpPr>
        <p:spPr>
          <a:xfrm>
            <a:off x="2476055" y="2658526"/>
            <a:ext cx="3507429" cy="523220"/>
          </a:xfrm>
          <a:prstGeom prst="rect">
            <a:avLst/>
          </a:prstGeom>
          <a:solidFill>
            <a:schemeClr val="bg1">
              <a:lumMod val="50000"/>
              <a:alpha val="7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400">
                <a:solidFill>
                  <a:schemeClr val="bg1"/>
                </a:solidFill>
              </a:rPr>
              <a:t>Programme announced by Roads Minister Richard Holden – </a:t>
            </a:r>
            <a:r>
              <a:rPr lang="en-GB" sz="1400" b="1">
                <a:solidFill>
                  <a:schemeClr val="bg1"/>
                </a:solidFill>
              </a:rPr>
              <a:t>October 2023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63C241D-CE9B-22A2-4209-8E80BECF063B}"/>
              </a:ext>
            </a:extLst>
          </p:cNvPr>
          <p:cNvSpPr txBox="1"/>
          <p:nvPr/>
        </p:nvSpPr>
        <p:spPr>
          <a:xfrm>
            <a:off x="5829650" y="6068823"/>
            <a:ext cx="3590225" cy="523220"/>
          </a:xfrm>
          <a:prstGeom prst="rect">
            <a:avLst/>
          </a:prstGeom>
          <a:solidFill>
            <a:schemeClr val="bg1">
              <a:lumMod val="50000"/>
              <a:alpha val="7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400">
                <a:solidFill>
                  <a:schemeClr val="bg1"/>
                </a:solidFill>
              </a:rPr>
              <a:t>First programme-wide public facing event in Manchester – </a:t>
            </a:r>
            <a:r>
              <a:rPr lang="en-GB" sz="1400" b="1">
                <a:solidFill>
                  <a:schemeClr val="bg1"/>
                </a:solidFill>
              </a:rPr>
              <a:t>March 2024</a:t>
            </a:r>
          </a:p>
        </p:txBody>
      </p:sp>
    </p:spTree>
    <p:extLst>
      <p:ext uri="{BB962C8B-B14F-4D97-AF65-F5344CB8AC3E}">
        <p14:creationId xmlns:p14="http://schemas.microsoft.com/office/powerpoint/2010/main" val="2544485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6385">
            <a:extLst>
              <a:ext uri="{FF2B5EF4-FFF2-40B4-BE49-F238E27FC236}">
                <a16:creationId xmlns:a16="http://schemas.microsoft.com/office/drawing/2014/main" id="{90584B19-3283-DBBF-16E9-A199B409C8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2" r="4761" b="17488"/>
          <a:stretch/>
        </p:blipFill>
        <p:spPr>
          <a:xfrm>
            <a:off x="214601" y="3469201"/>
            <a:ext cx="11977399" cy="840002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3392C141-0149-FFBC-6FAE-2D1F06D226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203" y="78673"/>
            <a:ext cx="10515600" cy="1325563"/>
          </a:xfrm>
        </p:spPr>
        <p:txBody>
          <a:bodyPr/>
          <a:lstStyle/>
          <a:p>
            <a:r>
              <a:rPr lang="en-GB"/>
              <a:t>Progress to date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08D82BF-D723-3858-732E-6B34349BBE15}"/>
              </a:ext>
            </a:extLst>
          </p:cNvPr>
          <p:cNvSpPr/>
          <p:nvPr/>
        </p:nvSpPr>
        <p:spPr>
          <a:xfrm rot="16200000">
            <a:off x="-3341467" y="3314700"/>
            <a:ext cx="6883534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Men in suits shaking hands in front of a truck&#10;&#10;Description automatically generated">
            <a:extLst>
              <a:ext uri="{FF2B5EF4-FFF2-40B4-BE49-F238E27FC236}">
                <a16:creationId xmlns:a16="http://schemas.microsoft.com/office/drawing/2014/main" id="{5B974E2B-0911-82FA-FFFA-2FB9661941B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610" b="-1281"/>
          <a:stretch/>
        </p:blipFill>
        <p:spPr>
          <a:xfrm>
            <a:off x="2476055" y="1110034"/>
            <a:ext cx="3507431" cy="2096778"/>
          </a:xfrm>
          <a:prstGeom prst="rect">
            <a:avLst/>
          </a:prstGeom>
        </p:spPr>
      </p:pic>
      <p:pic>
        <p:nvPicPr>
          <p:cNvPr id="3" name="Picture 2" descr="A group of trucks parked outside a building&#10;&#10;Description automatically generated">
            <a:extLst>
              <a:ext uri="{FF2B5EF4-FFF2-40B4-BE49-F238E27FC236}">
                <a16:creationId xmlns:a16="http://schemas.microsoft.com/office/drawing/2014/main" id="{40458043-B318-A6DD-ED67-3DEE56166F3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93" r="13338"/>
          <a:stretch/>
        </p:blipFill>
        <p:spPr>
          <a:xfrm>
            <a:off x="8421302" y="1100882"/>
            <a:ext cx="3466608" cy="2066369"/>
          </a:xfrm>
          <a:prstGeom prst="rect">
            <a:avLst/>
          </a:prstGeom>
        </p:spPr>
      </p:pic>
      <p:pic>
        <p:nvPicPr>
          <p:cNvPr id="13" name="Picture 12" descr="A group of people sitting in a room&#10;&#10;Description automatically generated">
            <a:extLst>
              <a:ext uri="{FF2B5EF4-FFF2-40B4-BE49-F238E27FC236}">
                <a16:creationId xmlns:a16="http://schemas.microsoft.com/office/drawing/2014/main" id="{248494B9-E282-635F-BA4E-75413002F93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40"/>
          <a:stretch/>
        </p:blipFill>
        <p:spPr>
          <a:xfrm>
            <a:off x="5829651" y="4544069"/>
            <a:ext cx="3590224" cy="2038349"/>
          </a:xfrm>
          <a:prstGeom prst="rect">
            <a:avLst/>
          </a:prstGeom>
        </p:spPr>
      </p:pic>
      <p:pic>
        <p:nvPicPr>
          <p:cNvPr id="2060" name="Picture 12" descr="76,300+ Starting Line Stock Photos, Pictures &amp; Royalty-Free Images - iStock  | Marathon starting line, Start, Finish line">
            <a:extLst>
              <a:ext uri="{FF2B5EF4-FFF2-40B4-BE49-F238E27FC236}">
                <a16:creationId xmlns:a16="http://schemas.microsoft.com/office/drawing/2014/main" id="{0513A542-7131-B222-ACF6-D4F768B2E2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633" y="4544070"/>
            <a:ext cx="3057524" cy="2038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2024 Road Letters Stock Photo - Download Image Now - 2024, Forecasting,  Business - iStock">
            <a:extLst>
              <a:ext uri="{FF2B5EF4-FFF2-40B4-BE49-F238E27FC236}">
                <a16:creationId xmlns:a16="http://schemas.microsoft.com/office/drawing/2014/main" id="{026D66EA-A10F-A74E-8740-961E55B8C3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84" t="45045" r="39982"/>
          <a:stretch/>
        </p:blipFill>
        <p:spPr bwMode="auto">
          <a:xfrm>
            <a:off x="9595367" y="4544069"/>
            <a:ext cx="2484288" cy="2038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Graphic 7" descr="Truck with solid fill">
            <a:extLst>
              <a:ext uri="{FF2B5EF4-FFF2-40B4-BE49-F238E27FC236}">
                <a16:creationId xmlns:a16="http://schemas.microsoft.com/office/drawing/2014/main" id="{35A3672A-36A1-1B04-090C-8FBC4A09D0C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04090" y="3008999"/>
            <a:ext cx="840002" cy="840002"/>
          </a:xfrm>
          <a:prstGeom prst="rect">
            <a:avLst/>
          </a:prstGeom>
        </p:spPr>
      </p:pic>
      <p:pic>
        <p:nvPicPr>
          <p:cNvPr id="7" name="Graphic 6" descr="Truck with solid fill">
            <a:extLst>
              <a:ext uri="{FF2B5EF4-FFF2-40B4-BE49-F238E27FC236}">
                <a16:creationId xmlns:a16="http://schemas.microsoft.com/office/drawing/2014/main" id="{6B38A6B1-417C-A5F2-81D2-5D474F83F6B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696835" y="3297766"/>
            <a:ext cx="840002" cy="840002"/>
          </a:xfrm>
          <a:prstGeom prst="rect">
            <a:avLst/>
          </a:prstGeom>
        </p:spPr>
      </p:pic>
      <p:pic>
        <p:nvPicPr>
          <p:cNvPr id="11" name="Graphic 10" descr="Truck with solid fill">
            <a:extLst>
              <a:ext uri="{FF2B5EF4-FFF2-40B4-BE49-F238E27FC236}">
                <a16:creationId xmlns:a16="http://schemas.microsoft.com/office/drawing/2014/main" id="{48ADF62A-7627-3AA5-D585-AFB5B69D04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83299" y="3438852"/>
            <a:ext cx="840002" cy="840002"/>
          </a:xfrm>
          <a:prstGeom prst="rect">
            <a:avLst/>
          </a:prstGeom>
        </p:spPr>
      </p:pic>
      <p:pic>
        <p:nvPicPr>
          <p:cNvPr id="12" name="Graphic 11" descr="Truck with solid fill">
            <a:extLst>
              <a:ext uri="{FF2B5EF4-FFF2-40B4-BE49-F238E27FC236}">
                <a16:creationId xmlns:a16="http://schemas.microsoft.com/office/drawing/2014/main" id="{39FD9140-65A9-5435-F93D-B88A78557E5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147647" y="3199474"/>
            <a:ext cx="840002" cy="840002"/>
          </a:xfrm>
          <a:prstGeom prst="rect">
            <a:avLst/>
          </a:prstGeom>
        </p:spPr>
      </p:pic>
      <p:pic>
        <p:nvPicPr>
          <p:cNvPr id="14" name="Graphic 13" descr="Truck with solid fill">
            <a:extLst>
              <a:ext uri="{FF2B5EF4-FFF2-40B4-BE49-F238E27FC236}">
                <a16:creationId xmlns:a16="http://schemas.microsoft.com/office/drawing/2014/main" id="{782D1DC6-AC7E-4F2F-5088-DB92F5962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627906" y="3056248"/>
            <a:ext cx="840002" cy="840002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DF2060C9-9BE9-E0F0-5BCB-26322B61BA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218" y="1859543"/>
            <a:ext cx="1951935" cy="1303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A truck at a gas station&#10;&#10;Description automatically generated">
            <a:extLst>
              <a:ext uri="{FF2B5EF4-FFF2-40B4-BE49-F238E27FC236}">
                <a16:creationId xmlns:a16="http://schemas.microsoft.com/office/drawing/2014/main" id="{36BAE337-5B27-3935-3FFD-F3FDE6B8A297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36" t="17930"/>
          <a:stretch/>
        </p:blipFill>
        <p:spPr>
          <a:xfrm>
            <a:off x="6208515" y="1859543"/>
            <a:ext cx="2053885" cy="13158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4E9A325-1789-1951-B6CC-4339D9F1839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17339" y="4544069"/>
            <a:ext cx="2003800" cy="20383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69903E5-B69F-4535-2538-8B6256CF7FB4}"/>
              </a:ext>
            </a:extLst>
          </p:cNvPr>
          <p:cNvSpPr txBox="1"/>
          <p:nvPr/>
        </p:nvSpPr>
        <p:spPr>
          <a:xfrm>
            <a:off x="2476055" y="2658526"/>
            <a:ext cx="3507429" cy="523220"/>
          </a:xfrm>
          <a:prstGeom prst="rect">
            <a:avLst/>
          </a:prstGeom>
          <a:solidFill>
            <a:schemeClr val="bg1">
              <a:lumMod val="50000"/>
              <a:alpha val="7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400">
                <a:solidFill>
                  <a:schemeClr val="bg1"/>
                </a:solidFill>
              </a:rPr>
              <a:t>Programme announced by Roads Minister Richard Holden – </a:t>
            </a:r>
            <a:r>
              <a:rPr lang="en-GB" sz="1400" b="1">
                <a:solidFill>
                  <a:schemeClr val="bg1"/>
                </a:solidFill>
              </a:rPr>
              <a:t>October 2023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95D93C1-ABC5-B98A-FB24-8C4B55F2268A}"/>
              </a:ext>
            </a:extLst>
          </p:cNvPr>
          <p:cNvSpPr txBox="1"/>
          <p:nvPr/>
        </p:nvSpPr>
        <p:spPr>
          <a:xfrm>
            <a:off x="2596633" y="6274642"/>
            <a:ext cx="3057524" cy="307777"/>
          </a:xfrm>
          <a:prstGeom prst="rect">
            <a:avLst/>
          </a:prstGeom>
          <a:solidFill>
            <a:schemeClr val="bg1">
              <a:lumMod val="50000"/>
              <a:alpha val="7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400">
                <a:solidFill>
                  <a:schemeClr val="bg1"/>
                </a:solidFill>
              </a:rPr>
              <a:t>Projects all live – </a:t>
            </a:r>
            <a:r>
              <a:rPr lang="en-GB" sz="1400" b="1">
                <a:solidFill>
                  <a:schemeClr val="bg1"/>
                </a:solidFill>
              </a:rPr>
              <a:t>February 2024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35D66F3-47FA-E80F-8082-B5FFF69FA79E}"/>
              </a:ext>
            </a:extLst>
          </p:cNvPr>
          <p:cNvSpPr txBox="1"/>
          <p:nvPr/>
        </p:nvSpPr>
        <p:spPr>
          <a:xfrm>
            <a:off x="5829650" y="6068823"/>
            <a:ext cx="3590225" cy="523220"/>
          </a:xfrm>
          <a:prstGeom prst="rect">
            <a:avLst/>
          </a:prstGeom>
          <a:solidFill>
            <a:schemeClr val="bg1">
              <a:lumMod val="50000"/>
              <a:alpha val="7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400">
                <a:solidFill>
                  <a:schemeClr val="bg1"/>
                </a:solidFill>
              </a:rPr>
              <a:t>First programme-wide public facing event in Manchester – </a:t>
            </a:r>
            <a:r>
              <a:rPr lang="en-GB" sz="1400" b="1">
                <a:solidFill>
                  <a:schemeClr val="bg1"/>
                </a:solidFill>
              </a:rPr>
              <a:t>March 2024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91E124-77A9-E5E2-1D8F-4725D95959BA}"/>
              </a:ext>
            </a:extLst>
          </p:cNvPr>
          <p:cNvSpPr/>
          <p:nvPr/>
        </p:nvSpPr>
        <p:spPr>
          <a:xfrm>
            <a:off x="8359492" y="936474"/>
            <a:ext cx="3590227" cy="2270338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644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6385">
            <a:extLst>
              <a:ext uri="{FF2B5EF4-FFF2-40B4-BE49-F238E27FC236}">
                <a16:creationId xmlns:a16="http://schemas.microsoft.com/office/drawing/2014/main" id="{90584B19-3283-DBBF-16E9-A199B409C8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2" r="4761" b="17488"/>
          <a:stretch/>
        </p:blipFill>
        <p:spPr>
          <a:xfrm>
            <a:off x="214601" y="3469201"/>
            <a:ext cx="11977399" cy="840002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3392C141-0149-FFBC-6FAE-2D1F06D226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203" y="78673"/>
            <a:ext cx="10515600" cy="1325563"/>
          </a:xfrm>
        </p:spPr>
        <p:txBody>
          <a:bodyPr/>
          <a:lstStyle/>
          <a:p>
            <a:r>
              <a:rPr lang="en-GB"/>
              <a:t>Progress to date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08D82BF-D723-3858-732E-6B34349BBE15}"/>
              </a:ext>
            </a:extLst>
          </p:cNvPr>
          <p:cNvSpPr/>
          <p:nvPr/>
        </p:nvSpPr>
        <p:spPr>
          <a:xfrm rot="16200000">
            <a:off x="-3341467" y="3314700"/>
            <a:ext cx="6883534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6A417D75-C73E-C060-D9C7-80D180C4F8A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110" y="5328022"/>
            <a:ext cx="2096231" cy="457845"/>
          </a:xfrm>
          <a:prstGeom prst="rect">
            <a:avLst/>
          </a:prstGeom>
        </p:spPr>
      </p:pic>
      <p:pic>
        <p:nvPicPr>
          <p:cNvPr id="7" name="Graphic 6" descr="Truck with solid fill">
            <a:extLst>
              <a:ext uri="{FF2B5EF4-FFF2-40B4-BE49-F238E27FC236}">
                <a16:creationId xmlns:a16="http://schemas.microsoft.com/office/drawing/2014/main" id="{8C08C449-AD31-5BB5-2353-A7510B4C9F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04090" y="3008999"/>
            <a:ext cx="840002" cy="840002"/>
          </a:xfrm>
          <a:prstGeom prst="rect">
            <a:avLst/>
          </a:prstGeom>
        </p:spPr>
      </p:pic>
      <p:pic>
        <p:nvPicPr>
          <p:cNvPr id="8" name="Graphic 7" descr="Truck with solid fill">
            <a:extLst>
              <a:ext uri="{FF2B5EF4-FFF2-40B4-BE49-F238E27FC236}">
                <a16:creationId xmlns:a16="http://schemas.microsoft.com/office/drawing/2014/main" id="{6506457B-AAD4-DD42-1BF3-06C70E8D81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696835" y="3297766"/>
            <a:ext cx="840002" cy="840002"/>
          </a:xfrm>
          <a:prstGeom prst="rect">
            <a:avLst/>
          </a:prstGeom>
        </p:spPr>
      </p:pic>
      <p:pic>
        <p:nvPicPr>
          <p:cNvPr id="11" name="Graphic 10" descr="Truck with solid fill">
            <a:extLst>
              <a:ext uri="{FF2B5EF4-FFF2-40B4-BE49-F238E27FC236}">
                <a16:creationId xmlns:a16="http://schemas.microsoft.com/office/drawing/2014/main" id="{4ECB40A8-73DC-5CCD-4F2E-303C14897F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83299" y="3438852"/>
            <a:ext cx="840002" cy="840002"/>
          </a:xfrm>
          <a:prstGeom prst="rect">
            <a:avLst/>
          </a:prstGeom>
        </p:spPr>
      </p:pic>
      <p:pic>
        <p:nvPicPr>
          <p:cNvPr id="12" name="Graphic 11" descr="Truck with solid fill">
            <a:extLst>
              <a:ext uri="{FF2B5EF4-FFF2-40B4-BE49-F238E27FC236}">
                <a16:creationId xmlns:a16="http://schemas.microsoft.com/office/drawing/2014/main" id="{23D9AD6D-92B9-470F-38A0-A6EC9C7307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147647" y="3199474"/>
            <a:ext cx="840002" cy="840002"/>
          </a:xfrm>
          <a:prstGeom prst="rect">
            <a:avLst/>
          </a:prstGeom>
        </p:spPr>
      </p:pic>
      <p:pic>
        <p:nvPicPr>
          <p:cNvPr id="14" name="Graphic 13" descr="Truck with solid fill">
            <a:extLst>
              <a:ext uri="{FF2B5EF4-FFF2-40B4-BE49-F238E27FC236}">
                <a16:creationId xmlns:a16="http://schemas.microsoft.com/office/drawing/2014/main" id="{611BEC5F-C8FF-5700-3D7E-13B561AFCA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27906" y="3056248"/>
            <a:ext cx="840002" cy="84000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E4443D8-841C-BD49-C2BB-499A809D19D4}"/>
              </a:ext>
            </a:extLst>
          </p:cNvPr>
          <p:cNvSpPr txBox="1"/>
          <p:nvPr/>
        </p:nvSpPr>
        <p:spPr>
          <a:xfrm>
            <a:off x="6208515" y="1072133"/>
            <a:ext cx="4305089" cy="31393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b="1"/>
              <a:t>18 October 2023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/>
              <a:t>Announcement of up to £200m of programme funding.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>
                <a:latin typeface="+mn-lt"/>
              </a:rPr>
              <a:t>Official opening by Roads Minister Richard Holden at Tyseley Energy Park.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>
                <a:latin typeface="+mn-lt"/>
              </a:rPr>
              <a:t>Four projects announced, alongside the independent technical evaluation led by Ricardo.</a:t>
            </a:r>
          </a:p>
        </p:txBody>
      </p:sp>
      <p:pic>
        <p:nvPicPr>
          <p:cNvPr id="17" name="Picture 16" descr="Men in suits shaking hands in front of a truck&#10;&#10;Description automatically generated">
            <a:extLst>
              <a:ext uri="{FF2B5EF4-FFF2-40B4-BE49-F238E27FC236}">
                <a16:creationId xmlns:a16="http://schemas.microsoft.com/office/drawing/2014/main" id="{2E4B25D2-5F33-38C6-A193-A1D90437C12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610" b="-1281"/>
          <a:stretch/>
        </p:blipFill>
        <p:spPr>
          <a:xfrm>
            <a:off x="2476055" y="1110034"/>
            <a:ext cx="3507431" cy="209677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3D1A254-CA68-8C50-51CA-F19F7DF53B0D}"/>
              </a:ext>
            </a:extLst>
          </p:cNvPr>
          <p:cNvSpPr txBox="1"/>
          <p:nvPr/>
        </p:nvSpPr>
        <p:spPr>
          <a:xfrm>
            <a:off x="2476055" y="2658526"/>
            <a:ext cx="3507429" cy="523220"/>
          </a:xfrm>
          <a:prstGeom prst="rect">
            <a:avLst/>
          </a:prstGeom>
          <a:solidFill>
            <a:schemeClr val="bg1">
              <a:lumMod val="50000"/>
              <a:alpha val="7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400">
                <a:solidFill>
                  <a:schemeClr val="bg1"/>
                </a:solidFill>
              </a:rPr>
              <a:t>Programme announced by Roads Minister Richard Holden – </a:t>
            </a:r>
            <a:r>
              <a:rPr lang="en-GB" sz="1400" b="1">
                <a:solidFill>
                  <a:schemeClr val="bg1"/>
                </a:solidFill>
              </a:rPr>
              <a:t>October 2023</a:t>
            </a:r>
          </a:p>
        </p:txBody>
      </p:sp>
    </p:spTree>
    <p:extLst>
      <p:ext uri="{BB962C8B-B14F-4D97-AF65-F5344CB8AC3E}">
        <p14:creationId xmlns:p14="http://schemas.microsoft.com/office/powerpoint/2010/main" val="2920916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6385">
            <a:extLst>
              <a:ext uri="{FF2B5EF4-FFF2-40B4-BE49-F238E27FC236}">
                <a16:creationId xmlns:a16="http://schemas.microsoft.com/office/drawing/2014/main" id="{90584B19-3283-DBBF-16E9-A199B409C8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2" r="4761" b="17488"/>
          <a:stretch/>
        </p:blipFill>
        <p:spPr>
          <a:xfrm>
            <a:off x="214601" y="3469201"/>
            <a:ext cx="11977399" cy="840002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3392C141-0149-FFBC-6FAE-2D1F06D226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203" y="78673"/>
            <a:ext cx="10515600" cy="1325563"/>
          </a:xfrm>
        </p:spPr>
        <p:txBody>
          <a:bodyPr/>
          <a:lstStyle/>
          <a:p>
            <a:r>
              <a:rPr lang="en-GB"/>
              <a:t>Progress to date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08D82BF-D723-3858-732E-6B34349BBE15}"/>
              </a:ext>
            </a:extLst>
          </p:cNvPr>
          <p:cNvSpPr/>
          <p:nvPr/>
        </p:nvSpPr>
        <p:spPr>
          <a:xfrm rot="16200000">
            <a:off x="-3341467" y="3314700"/>
            <a:ext cx="6883534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F905EDA-1C5F-913C-9A15-E15956A3FB4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110" y="5328022"/>
            <a:ext cx="2096231" cy="457845"/>
          </a:xfrm>
          <a:prstGeom prst="rect">
            <a:avLst/>
          </a:prstGeom>
        </p:spPr>
      </p:pic>
      <p:pic>
        <p:nvPicPr>
          <p:cNvPr id="6" name="Graphic 5" descr="Truck with solid fill">
            <a:extLst>
              <a:ext uri="{FF2B5EF4-FFF2-40B4-BE49-F238E27FC236}">
                <a16:creationId xmlns:a16="http://schemas.microsoft.com/office/drawing/2014/main" id="{ECE774EE-7D19-87E1-1329-D45514147D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04090" y="3008999"/>
            <a:ext cx="840002" cy="840002"/>
          </a:xfrm>
          <a:prstGeom prst="rect">
            <a:avLst/>
          </a:prstGeom>
        </p:spPr>
      </p:pic>
      <p:pic>
        <p:nvPicPr>
          <p:cNvPr id="7" name="Graphic 6" descr="Truck with solid fill">
            <a:extLst>
              <a:ext uri="{FF2B5EF4-FFF2-40B4-BE49-F238E27FC236}">
                <a16:creationId xmlns:a16="http://schemas.microsoft.com/office/drawing/2014/main" id="{08B2CBE2-8E7F-709A-5E46-7623446030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696835" y="3297766"/>
            <a:ext cx="840002" cy="840002"/>
          </a:xfrm>
          <a:prstGeom prst="rect">
            <a:avLst/>
          </a:prstGeom>
        </p:spPr>
      </p:pic>
      <p:pic>
        <p:nvPicPr>
          <p:cNvPr id="8" name="Graphic 7" descr="Truck with solid fill">
            <a:extLst>
              <a:ext uri="{FF2B5EF4-FFF2-40B4-BE49-F238E27FC236}">
                <a16:creationId xmlns:a16="http://schemas.microsoft.com/office/drawing/2014/main" id="{8E1FBFB9-5DD4-7643-EC0C-50CEA2284B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83299" y="3438852"/>
            <a:ext cx="840002" cy="840002"/>
          </a:xfrm>
          <a:prstGeom prst="rect">
            <a:avLst/>
          </a:prstGeom>
        </p:spPr>
      </p:pic>
      <p:pic>
        <p:nvPicPr>
          <p:cNvPr id="11" name="Graphic 10" descr="Truck with solid fill">
            <a:extLst>
              <a:ext uri="{FF2B5EF4-FFF2-40B4-BE49-F238E27FC236}">
                <a16:creationId xmlns:a16="http://schemas.microsoft.com/office/drawing/2014/main" id="{2D054DF5-859E-2917-705A-5D424C2E77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147647" y="3199474"/>
            <a:ext cx="840002" cy="840002"/>
          </a:xfrm>
          <a:prstGeom prst="rect">
            <a:avLst/>
          </a:prstGeom>
        </p:spPr>
      </p:pic>
      <p:pic>
        <p:nvPicPr>
          <p:cNvPr id="12" name="Graphic 11" descr="Truck with solid fill">
            <a:extLst>
              <a:ext uri="{FF2B5EF4-FFF2-40B4-BE49-F238E27FC236}">
                <a16:creationId xmlns:a16="http://schemas.microsoft.com/office/drawing/2014/main" id="{1D8CFCB0-4C4F-7D88-D62A-3CA43192EA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27906" y="3056248"/>
            <a:ext cx="840002" cy="84000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3179AFF-F115-A992-698E-9F8FE6828A71}"/>
              </a:ext>
            </a:extLst>
          </p:cNvPr>
          <p:cNvSpPr txBox="1"/>
          <p:nvPr/>
        </p:nvSpPr>
        <p:spPr>
          <a:xfrm>
            <a:off x="3699774" y="1287315"/>
            <a:ext cx="7259029" cy="28623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b="1"/>
              <a:t>February 2024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/>
              <a:t>Projects begin the procurement of all infrastructure and vehicles before the end of 2026.</a:t>
            </a:r>
          </a:p>
          <a:p>
            <a:endParaRPr lang="en-GB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/>
              <a:t>After procurement, the programme will gradually move into a demonstration phase, running until 2030/2031.</a:t>
            </a:r>
          </a:p>
          <a:p>
            <a:endParaRPr lang="en-GB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/>
              <a:t>Up to 350 battery electric and hydrogen fuel cell trucks will be deployed in the projects and a national network of public MSA and depot charging and refuelling infrastructure established.</a:t>
            </a:r>
            <a:endParaRPr lang="en-GB">
              <a:latin typeface="+mn-lt"/>
            </a:endParaRPr>
          </a:p>
        </p:txBody>
      </p:sp>
      <p:pic>
        <p:nvPicPr>
          <p:cNvPr id="15" name="Picture 12" descr="76,300+ Starting Line Stock Photos, Pictures &amp; Royalty-Free Images - iStock  | Marathon starting line, Start, Finish line">
            <a:extLst>
              <a:ext uri="{FF2B5EF4-FFF2-40B4-BE49-F238E27FC236}">
                <a16:creationId xmlns:a16="http://schemas.microsoft.com/office/drawing/2014/main" id="{578935FC-8A92-13C1-224E-FF7050EA40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633" y="4544070"/>
            <a:ext cx="3057524" cy="2038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AB65150-44BB-7DB1-D010-9CF5BEE9029A}"/>
              </a:ext>
            </a:extLst>
          </p:cNvPr>
          <p:cNvSpPr txBox="1"/>
          <p:nvPr/>
        </p:nvSpPr>
        <p:spPr>
          <a:xfrm>
            <a:off x="2596633" y="6274642"/>
            <a:ext cx="3057524" cy="307777"/>
          </a:xfrm>
          <a:prstGeom prst="rect">
            <a:avLst/>
          </a:prstGeom>
          <a:solidFill>
            <a:schemeClr val="bg1">
              <a:lumMod val="50000"/>
              <a:alpha val="7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400">
                <a:solidFill>
                  <a:schemeClr val="bg1"/>
                </a:solidFill>
              </a:rPr>
              <a:t>Projects all live – </a:t>
            </a:r>
            <a:r>
              <a:rPr lang="en-GB" sz="1400" b="1">
                <a:solidFill>
                  <a:schemeClr val="bg1"/>
                </a:solidFill>
              </a:rPr>
              <a:t>February 2024</a:t>
            </a:r>
          </a:p>
        </p:txBody>
      </p:sp>
    </p:spTree>
    <p:extLst>
      <p:ext uri="{BB962C8B-B14F-4D97-AF65-F5344CB8AC3E}">
        <p14:creationId xmlns:p14="http://schemas.microsoft.com/office/powerpoint/2010/main" val="3923204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6385">
            <a:extLst>
              <a:ext uri="{FF2B5EF4-FFF2-40B4-BE49-F238E27FC236}">
                <a16:creationId xmlns:a16="http://schemas.microsoft.com/office/drawing/2014/main" id="{90584B19-3283-DBBF-16E9-A199B409C8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2" r="4761" b="17488"/>
          <a:stretch/>
        </p:blipFill>
        <p:spPr>
          <a:xfrm>
            <a:off x="214601" y="3469201"/>
            <a:ext cx="11977399" cy="840002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3392C141-0149-FFBC-6FAE-2D1F06D226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203" y="78673"/>
            <a:ext cx="10515600" cy="1325563"/>
          </a:xfrm>
        </p:spPr>
        <p:txBody>
          <a:bodyPr/>
          <a:lstStyle/>
          <a:p>
            <a:r>
              <a:rPr lang="en-GB"/>
              <a:t>Progress to date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08D82BF-D723-3858-732E-6B34349BBE15}"/>
              </a:ext>
            </a:extLst>
          </p:cNvPr>
          <p:cNvSpPr/>
          <p:nvPr/>
        </p:nvSpPr>
        <p:spPr>
          <a:xfrm rot="16200000">
            <a:off x="-3341467" y="3314700"/>
            <a:ext cx="6883534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81A3C163-BC90-D7C5-0F7F-D58DCC63439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110" y="5328022"/>
            <a:ext cx="2096231" cy="457845"/>
          </a:xfrm>
          <a:prstGeom prst="rect">
            <a:avLst/>
          </a:prstGeom>
        </p:spPr>
      </p:pic>
      <p:pic>
        <p:nvPicPr>
          <p:cNvPr id="10" name="Graphic 9" descr="Truck with solid fill">
            <a:extLst>
              <a:ext uri="{FF2B5EF4-FFF2-40B4-BE49-F238E27FC236}">
                <a16:creationId xmlns:a16="http://schemas.microsoft.com/office/drawing/2014/main" id="{4B4E85E0-CA5F-603A-B575-FA3B60D805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04090" y="3008999"/>
            <a:ext cx="840002" cy="840002"/>
          </a:xfrm>
          <a:prstGeom prst="rect">
            <a:avLst/>
          </a:prstGeom>
        </p:spPr>
      </p:pic>
      <p:pic>
        <p:nvPicPr>
          <p:cNvPr id="11" name="Graphic 10" descr="Truck with solid fill">
            <a:extLst>
              <a:ext uri="{FF2B5EF4-FFF2-40B4-BE49-F238E27FC236}">
                <a16:creationId xmlns:a16="http://schemas.microsoft.com/office/drawing/2014/main" id="{672D820E-A3BE-4C48-6C60-E83A6D4E51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696835" y="3297766"/>
            <a:ext cx="840002" cy="840002"/>
          </a:xfrm>
          <a:prstGeom prst="rect">
            <a:avLst/>
          </a:prstGeom>
        </p:spPr>
      </p:pic>
      <p:pic>
        <p:nvPicPr>
          <p:cNvPr id="12" name="Graphic 11" descr="Truck with solid fill">
            <a:extLst>
              <a:ext uri="{FF2B5EF4-FFF2-40B4-BE49-F238E27FC236}">
                <a16:creationId xmlns:a16="http://schemas.microsoft.com/office/drawing/2014/main" id="{78A3D477-8A84-6ADF-1B12-7A9B25EB85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83299" y="3438852"/>
            <a:ext cx="840002" cy="840002"/>
          </a:xfrm>
          <a:prstGeom prst="rect">
            <a:avLst/>
          </a:prstGeom>
        </p:spPr>
      </p:pic>
      <p:pic>
        <p:nvPicPr>
          <p:cNvPr id="13" name="Graphic 12" descr="Truck with solid fill">
            <a:extLst>
              <a:ext uri="{FF2B5EF4-FFF2-40B4-BE49-F238E27FC236}">
                <a16:creationId xmlns:a16="http://schemas.microsoft.com/office/drawing/2014/main" id="{E17713AB-1106-E4A5-4C18-FD417F335F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147647" y="3199474"/>
            <a:ext cx="840002" cy="840002"/>
          </a:xfrm>
          <a:prstGeom prst="rect">
            <a:avLst/>
          </a:prstGeom>
        </p:spPr>
      </p:pic>
      <p:pic>
        <p:nvPicPr>
          <p:cNvPr id="14" name="Graphic 13" descr="Truck with solid fill">
            <a:extLst>
              <a:ext uri="{FF2B5EF4-FFF2-40B4-BE49-F238E27FC236}">
                <a16:creationId xmlns:a16="http://schemas.microsoft.com/office/drawing/2014/main" id="{C281CFEE-B8A3-DE33-B0A4-368E475EE8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27906" y="3056248"/>
            <a:ext cx="840002" cy="84000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9BE97EB-7180-1AC3-EAA6-30F5EEAC9D77}"/>
              </a:ext>
            </a:extLst>
          </p:cNvPr>
          <p:cNvSpPr txBox="1"/>
          <p:nvPr/>
        </p:nvSpPr>
        <p:spPr>
          <a:xfrm>
            <a:off x="2897691" y="3512282"/>
            <a:ext cx="8257046" cy="31393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b="1" dirty="0"/>
              <a:t>Three reports published so far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Projects will publish their findings throughout the real-world demonstrations, and they will all work closely with Ricardo to develop an independent technical evaluation of the demonstrations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Learnings around TCO, telematics, infrastructure/vehicle performance, driver/operator perspective and performance comparisons with diesel will form the basis of the data published.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Additional work ongoing on zero emission HGV standards and regulations by the Connected Places Catapult with the bsi</a:t>
            </a:r>
            <a:endParaRPr lang="en-GB" dirty="0">
              <a:latin typeface="+mn-lt"/>
            </a:endParaRPr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D9E9E7AC-363A-4E5D-02E7-FFF7EA9E36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180" y="1138886"/>
            <a:ext cx="3267685" cy="2193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A truck at a gas station&#10;&#10;Description automatically generated">
            <a:extLst>
              <a:ext uri="{FF2B5EF4-FFF2-40B4-BE49-F238E27FC236}">
                <a16:creationId xmlns:a16="http://schemas.microsoft.com/office/drawing/2014/main" id="{4669E556-F1E8-AE9E-EB2E-0007A6A63AF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36" t="17930"/>
          <a:stretch/>
        </p:blipFill>
        <p:spPr>
          <a:xfrm>
            <a:off x="4283558" y="1138887"/>
            <a:ext cx="3407038" cy="218271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97A838C-3238-58D8-28C7-D3EC1B45CD18}"/>
              </a:ext>
            </a:extLst>
          </p:cNvPr>
          <p:cNvSpPr txBox="1"/>
          <p:nvPr/>
        </p:nvSpPr>
        <p:spPr>
          <a:xfrm>
            <a:off x="833179" y="2602183"/>
            <a:ext cx="3267685" cy="738664"/>
          </a:xfrm>
          <a:prstGeom prst="rect">
            <a:avLst/>
          </a:prstGeom>
          <a:solidFill>
            <a:schemeClr val="bg1">
              <a:lumMod val="50000"/>
              <a:alpha val="7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400">
                <a:solidFill>
                  <a:schemeClr val="bg1"/>
                </a:solidFill>
              </a:rPr>
              <a:t>Connected Places Catapult/bsi Zero Emissions Road Freight Standards Prioritisation Report</a:t>
            </a:r>
            <a:endParaRPr lang="en-GB" sz="1400" b="1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B9EABC1-60F7-8118-58E6-93D59D47E132}"/>
              </a:ext>
            </a:extLst>
          </p:cNvPr>
          <p:cNvSpPr txBox="1"/>
          <p:nvPr/>
        </p:nvSpPr>
        <p:spPr>
          <a:xfrm>
            <a:off x="4287748" y="3018685"/>
            <a:ext cx="3407038" cy="307777"/>
          </a:xfrm>
          <a:prstGeom prst="rect">
            <a:avLst/>
          </a:prstGeom>
          <a:solidFill>
            <a:schemeClr val="bg1">
              <a:lumMod val="50000"/>
              <a:alpha val="7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400">
                <a:solidFill>
                  <a:schemeClr val="bg1"/>
                </a:solidFill>
              </a:rPr>
              <a:t>Hitachi/GRIDSERVE project report</a:t>
            </a:r>
            <a:endParaRPr lang="en-GB" sz="1400" b="1">
              <a:solidFill>
                <a:schemeClr val="bg1"/>
              </a:solidFill>
            </a:endParaRPr>
          </a:p>
        </p:txBody>
      </p:sp>
      <p:pic>
        <p:nvPicPr>
          <p:cNvPr id="21" name="Picture 20" descr="A truck parked next to a building&#10;&#10;Description automatically generated">
            <a:extLst>
              <a:ext uri="{FF2B5EF4-FFF2-40B4-BE49-F238E27FC236}">
                <a16:creationId xmlns:a16="http://schemas.microsoft.com/office/drawing/2014/main" id="{58C27CBE-AFA9-9B77-B8B4-286DD2E3030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31"/>
          <a:stretch/>
        </p:blipFill>
        <p:spPr>
          <a:xfrm>
            <a:off x="7873288" y="1115055"/>
            <a:ext cx="3281451" cy="2217417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6F08A63-1107-CB78-F36C-921BF0D9BADA}"/>
              </a:ext>
            </a:extLst>
          </p:cNvPr>
          <p:cNvSpPr txBox="1"/>
          <p:nvPr/>
        </p:nvSpPr>
        <p:spPr>
          <a:xfrm>
            <a:off x="7873286" y="2809054"/>
            <a:ext cx="3281451" cy="523220"/>
          </a:xfrm>
          <a:prstGeom prst="rect">
            <a:avLst/>
          </a:prstGeom>
          <a:solidFill>
            <a:schemeClr val="bg1">
              <a:lumMod val="50000"/>
              <a:alpha val="7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400">
                <a:solidFill>
                  <a:schemeClr val="bg1"/>
                </a:solidFill>
              </a:rPr>
              <a:t>Energy Systems Catapult/Voltempo Industry Perspectives report</a:t>
            </a:r>
            <a:endParaRPr lang="en-GB" sz="14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000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6385">
            <a:extLst>
              <a:ext uri="{FF2B5EF4-FFF2-40B4-BE49-F238E27FC236}">
                <a16:creationId xmlns:a16="http://schemas.microsoft.com/office/drawing/2014/main" id="{90584B19-3283-DBBF-16E9-A199B409C8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2" r="4761" b="17488"/>
          <a:stretch/>
        </p:blipFill>
        <p:spPr>
          <a:xfrm>
            <a:off x="214601" y="3469201"/>
            <a:ext cx="11977399" cy="840002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3392C141-0149-FFBC-6FAE-2D1F06D226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203" y="78673"/>
            <a:ext cx="10515600" cy="1325563"/>
          </a:xfrm>
        </p:spPr>
        <p:txBody>
          <a:bodyPr/>
          <a:lstStyle/>
          <a:p>
            <a:r>
              <a:rPr lang="en-GB"/>
              <a:t>Progress to date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08D82BF-D723-3858-732E-6B34349BBE15}"/>
              </a:ext>
            </a:extLst>
          </p:cNvPr>
          <p:cNvSpPr/>
          <p:nvPr/>
        </p:nvSpPr>
        <p:spPr>
          <a:xfrm rot="16200000">
            <a:off x="-3341467" y="3314700"/>
            <a:ext cx="6883534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C30F1B29-8637-C765-7D19-987660A06D8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110" y="5328022"/>
            <a:ext cx="2096231" cy="457845"/>
          </a:xfrm>
          <a:prstGeom prst="rect">
            <a:avLst/>
          </a:prstGeom>
        </p:spPr>
      </p:pic>
      <p:pic>
        <p:nvPicPr>
          <p:cNvPr id="6" name="Graphic 5" descr="Truck with solid fill">
            <a:extLst>
              <a:ext uri="{FF2B5EF4-FFF2-40B4-BE49-F238E27FC236}">
                <a16:creationId xmlns:a16="http://schemas.microsoft.com/office/drawing/2014/main" id="{6F2D14D5-74A6-90D0-EBFD-CA3B991A6F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04090" y="3008999"/>
            <a:ext cx="840002" cy="840002"/>
          </a:xfrm>
          <a:prstGeom prst="rect">
            <a:avLst/>
          </a:prstGeom>
        </p:spPr>
      </p:pic>
      <p:pic>
        <p:nvPicPr>
          <p:cNvPr id="7" name="Graphic 6" descr="Truck with solid fill">
            <a:extLst>
              <a:ext uri="{FF2B5EF4-FFF2-40B4-BE49-F238E27FC236}">
                <a16:creationId xmlns:a16="http://schemas.microsoft.com/office/drawing/2014/main" id="{9F8BE586-5ABE-2B9C-0CC1-FD166EBB20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696835" y="3297766"/>
            <a:ext cx="840002" cy="840002"/>
          </a:xfrm>
          <a:prstGeom prst="rect">
            <a:avLst/>
          </a:prstGeom>
        </p:spPr>
      </p:pic>
      <p:pic>
        <p:nvPicPr>
          <p:cNvPr id="8" name="Graphic 7" descr="Truck with solid fill">
            <a:extLst>
              <a:ext uri="{FF2B5EF4-FFF2-40B4-BE49-F238E27FC236}">
                <a16:creationId xmlns:a16="http://schemas.microsoft.com/office/drawing/2014/main" id="{632BB56E-CB03-C7F5-05DA-59AC6FBE38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83299" y="3438852"/>
            <a:ext cx="840002" cy="840002"/>
          </a:xfrm>
          <a:prstGeom prst="rect">
            <a:avLst/>
          </a:prstGeom>
        </p:spPr>
      </p:pic>
      <p:pic>
        <p:nvPicPr>
          <p:cNvPr id="11" name="Graphic 10" descr="Truck with solid fill">
            <a:extLst>
              <a:ext uri="{FF2B5EF4-FFF2-40B4-BE49-F238E27FC236}">
                <a16:creationId xmlns:a16="http://schemas.microsoft.com/office/drawing/2014/main" id="{7AC100A0-8852-5583-A71A-9C6EE52B00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147647" y="3199474"/>
            <a:ext cx="840002" cy="840002"/>
          </a:xfrm>
          <a:prstGeom prst="rect">
            <a:avLst/>
          </a:prstGeom>
        </p:spPr>
      </p:pic>
      <p:pic>
        <p:nvPicPr>
          <p:cNvPr id="12" name="Graphic 11" descr="Truck with solid fill">
            <a:extLst>
              <a:ext uri="{FF2B5EF4-FFF2-40B4-BE49-F238E27FC236}">
                <a16:creationId xmlns:a16="http://schemas.microsoft.com/office/drawing/2014/main" id="{9101EDE2-3730-AA31-D756-5D872DD70F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27906" y="3056248"/>
            <a:ext cx="840002" cy="84000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3AF08C3-7F92-9667-710F-5DBB5CC6F081}"/>
              </a:ext>
            </a:extLst>
          </p:cNvPr>
          <p:cNvSpPr txBox="1"/>
          <p:nvPr/>
        </p:nvSpPr>
        <p:spPr>
          <a:xfrm>
            <a:off x="3696835" y="1564314"/>
            <a:ext cx="7259029" cy="28623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b="1" dirty="0"/>
              <a:t>14 March 2024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First programme-wide workshop event takes place at Manchester Central. Discussions on infrastructure, vehicle and grid connection considerations take place.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Session on Department for Transport’s upcoming Zero Emission HGV and coach infrastructure strategy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First in a series of open programme events – details of future events coming soon</a:t>
            </a:r>
            <a:endParaRPr lang="en-GB" dirty="0">
              <a:latin typeface="+mn-lt"/>
            </a:endParaRPr>
          </a:p>
        </p:txBody>
      </p:sp>
      <p:pic>
        <p:nvPicPr>
          <p:cNvPr id="15" name="Picture 14" descr="A group of people sitting in a room&#10;&#10;Description automatically generated">
            <a:extLst>
              <a:ext uri="{FF2B5EF4-FFF2-40B4-BE49-F238E27FC236}">
                <a16:creationId xmlns:a16="http://schemas.microsoft.com/office/drawing/2014/main" id="{32F868D5-001D-16E6-2A76-C19D818B5E5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40"/>
          <a:stretch/>
        </p:blipFill>
        <p:spPr>
          <a:xfrm>
            <a:off x="5829651" y="4544069"/>
            <a:ext cx="3590224" cy="203834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680AD13-CAA4-24A7-6DBB-AE7C2003980F}"/>
              </a:ext>
            </a:extLst>
          </p:cNvPr>
          <p:cNvSpPr txBox="1"/>
          <p:nvPr/>
        </p:nvSpPr>
        <p:spPr>
          <a:xfrm>
            <a:off x="5829650" y="6068823"/>
            <a:ext cx="3590225" cy="523220"/>
          </a:xfrm>
          <a:prstGeom prst="rect">
            <a:avLst/>
          </a:prstGeom>
          <a:solidFill>
            <a:schemeClr val="bg1">
              <a:lumMod val="50000"/>
              <a:alpha val="7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400">
                <a:solidFill>
                  <a:schemeClr val="bg1"/>
                </a:solidFill>
              </a:rPr>
              <a:t>First programme-wide public facing event in Manchester – </a:t>
            </a:r>
            <a:r>
              <a:rPr lang="en-GB" sz="1400" b="1">
                <a:solidFill>
                  <a:schemeClr val="bg1"/>
                </a:solidFill>
              </a:rPr>
              <a:t>March 2024</a:t>
            </a:r>
          </a:p>
        </p:txBody>
      </p:sp>
    </p:spTree>
    <p:extLst>
      <p:ext uri="{BB962C8B-B14F-4D97-AF65-F5344CB8AC3E}">
        <p14:creationId xmlns:p14="http://schemas.microsoft.com/office/powerpoint/2010/main" val="2971607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Font and logo master">
  <a:themeElements>
    <a:clrScheme name="Innovate UK theme">
      <a:dk1>
        <a:srgbClr val="2E2C61"/>
      </a:dk1>
      <a:lt1>
        <a:srgbClr val="FFFFFF"/>
      </a:lt1>
      <a:dk2>
        <a:srgbClr val="2E2C61"/>
      </a:dk2>
      <a:lt2>
        <a:srgbClr val="FFFFFF"/>
      </a:lt2>
      <a:accent1>
        <a:srgbClr val="BE2BBB"/>
      </a:accent1>
      <a:accent2>
        <a:srgbClr val="8A1A9B"/>
      </a:accent2>
      <a:accent3>
        <a:srgbClr val="67C04D"/>
      </a:accent3>
      <a:accent4>
        <a:srgbClr val="616161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Font and logo master">
  <a:themeElements>
    <a:clrScheme name="Innovate UK theme">
      <a:dk1>
        <a:srgbClr val="2E2C61"/>
      </a:dk1>
      <a:lt1>
        <a:srgbClr val="FFFFFF"/>
      </a:lt1>
      <a:dk2>
        <a:srgbClr val="2E2C61"/>
      </a:dk2>
      <a:lt2>
        <a:srgbClr val="FFFFFF"/>
      </a:lt2>
      <a:accent1>
        <a:srgbClr val="BE2BBB"/>
      </a:accent1>
      <a:accent2>
        <a:srgbClr val="8A1A9B"/>
      </a:accent2>
      <a:accent3>
        <a:srgbClr val="67C04D"/>
      </a:accent3>
      <a:accent4>
        <a:srgbClr val="616161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E480D6309D8FD4E8BF210696D8B0895" ma:contentTypeVersion="6" ma:contentTypeDescription="Create a new document." ma:contentTypeScope="" ma:versionID="a0e17e9491c3de3a81843ac6f64d1533">
  <xsd:schema xmlns:xsd="http://www.w3.org/2001/XMLSchema" xmlns:xs="http://www.w3.org/2001/XMLSchema" xmlns:p="http://schemas.microsoft.com/office/2006/metadata/properties" xmlns:ns2="e50e7cc6-6935-4c58-9cb5-f4a6b2a29e0c" xmlns:ns3="8d767915-b21c-46a4-b43a-c51fd855ae53" xmlns:ns4="f203aa47-f488-4bb9-912e-2ea2de054c8f" xmlns:ns5="f13dff88-f915-42ff-908d-deec1e865f36" targetNamespace="http://schemas.microsoft.com/office/2006/metadata/properties" ma:root="true" ma:fieldsID="ad41d4577d024dd065209b9deb4c9b07" ns2:_="" ns3:_="" ns4:_="" ns5:_="">
    <xsd:import namespace="e50e7cc6-6935-4c58-9cb5-f4a6b2a29e0c"/>
    <xsd:import namespace="8d767915-b21c-46a4-b43a-c51fd855ae53"/>
    <xsd:import namespace="f203aa47-f488-4bb9-912e-2ea2de054c8f"/>
    <xsd:import namespace="f13dff88-f915-42ff-908d-deec1e865f3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4:lcf76f155ced4ddcb4097134ff3c332f" minOccurs="0"/>
                <xsd:element ref="ns5:TaxCatchAll" minOccurs="0"/>
                <xsd:element ref="ns4:MediaServiceObjectDetectorVersions" minOccurs="0"/>
                <xsd:element ref="ns4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50e7cc6-6935-4c58-9cb5-f4a6b2a29e0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767915-b21c-46a4-b43a-c51fd855ae53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03aa47-f488-4bb9-912e-2ea2de054c8f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2f5dd817-92c5-4985-aefa-795407915ae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3dff88-f915-42ff-908d-deec1e865f36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f13dff88-f915-42ff-908d-deec1e865f36}" ma:internalName="TaxCatchAll" ma:showField="CatchAllData" ma:web="6cdf517c-4808-41cb-9e13-1c51c555bda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13dff88-f915-42ff-908d-deec1e865f36" xsi:nil="true"/>
    <lcf76f155ced4ddcb4097134ff3c332f xmlns="f203aa47-f488-4bb9-912e-2ea2de054c8f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1DC14EE-6192-47C8-B0BC-B67FA4C0768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9078121-12A9-4965-84E5-7FC2AE58C2B7}">
  <ds:schemaRefs>
    <ds:schemaRef ds:uri="8d767915-b21c-46a4-b43a-c51fd855ae53"/>
    <ds:schemaRef ds:uri="e50e7cc6-6935-4c58-9cb5-f4a6b2a29e0c"/>
    <ds:schemaRef ds:uri="f13dff88-f915-42ff-908d-deec1e865f36"/>
    <ds:schemaRef ds:uri="f203aa47-f488-4bb9-912e-2ea2de054c8f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11B40E9D-8AF8-4451-8D59-7585E2D41723}">
  <ds:schemaRefs>
    <ds:schemaRef ds:uri="f203aa47-f488-4bb9-912e-2ea2de054c8f"/>
    <ds:schemaRef ds:uri="8d767915-b21c-46a4-b43a-c51fd855ae53"/>
    <ds:schemaRef ds:uri="http://purl.org/dc/elements/1.1/"/>
    <ds:schemaRef ds:uri="f13dff88-f915-42ff-908d-deec1e865f36"/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schemas.microsoft.com/office/2006/metadata/properties"/>
    <ds:schemaRef ds:uri="e50e7cc6-6935-4c58-9cb5-f4a6b2a29e0c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687</Words>
  <Application>Microsoft Office PowerPoint</Application>
  <PresentationFormat>Widescreen</PresentationFormat>
  <Paragraphs>100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Wingdings</vt:lpstr>
      <vt:lpstr>Font and logo master</vt:lpstr>
      <vt:lpstr>1_Font and logo master</vt:lpstr>
      <vt:lpstr>Zero Emission HGV and Infrastructure Demonstrator Programme</vt:lpstr>
      <vt:lpstr>Innovate UK</vt:lpstr>
      <vt:lpstr>PowerPoint Presentation</vt:lpstr>
      <vt:lpstr>Progress to date</vt:lpstr>
      <vt:lpstr>Progress to date</vt:lpstr>
      <vt:lpstr>Progress to date</vt:lpstr>
      <vt:lpstr>Progress to date</vt:lpstr>
      <vt:lpstr>Progress to date</vt:lpstr>
      <vt:lpstr>Progress to date</vt:lpstr>
      <vt:lpstr>What’s happening now?</vt:lpstr>
      <vt:lpstr>What’s happening next?</vt:lpstr>
      <vt:lpstr>Project Electric Freightway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Zero Emission HGV and Infrastructure Programme</dc:title>
  <dc:creator>Isabella Panovic - Innovate UK UKRI</dc:creator>
  <cp:lastModifiedBy>Isabella Panovic - Innovate UK UKRI</cp:lastModifiedBy>
  <cp:revision>5</cp:revision>
  <dcterms:created xsi:type="dcterms:W3CDTF">2023-11-03T09:32:28Z</dcterms:created>
  <dcterms:modified xsi:type="dcterms:W3CDTF">2024-05-24T08:37:39Z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0x0101005E480D6309D8FD4E8BF210696D8B0895</vt:lpwstr>
  </property>
  <property fmtid="{D5CDD505-2E9C-101B-9397-08002B2CF9AE}" pid="3" name="MediaServiceImageTags">
    <vt:lpwstr/>
  </property>
</Properties>
</file>