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4"/>
    <p:sldMasterId id="2147483674" r:id="rId5"/>
    <p:sldMasterId id="2147483678" r:id="rId6"/>
    <p:sldMasterId id="2147483682" r:id="rId7"/>
    <p:sldMasterId id="2147483672" r:id="rId8"/>
    <p:sldMasterId id="2147483676" r:id="rId9"/>
    <p:sldMasterId id="2147483660" r:id="rId10"/>
  </p:sldMasterIdLst>
  <p:notesMasterIdLst>
    <p:notesMasterId r:id="rId20"/>
  </p:notesMasterIdLst>
  <p:handoutMasterIdLst>
    <p:handoutMasterId r:id="rId21"/>
  </p:handoutMasterIdLst>
  <p:sldIdLst>
    <p:sldId id="256" r:id="rId11"/>
    <p:sldId id="257" r:id="rId12"/>
    <p:sldId id="258" r:id="rId13"/>
    <p:sldId id="259" r:id="rId14"/>
    <p:sldId id="263" r:id="rId15"/>
    <p:sldId id="262" r:id="rId16"/>
    <p:sldId id="260" r:id="rId17"/>
    <p:sldId id="261" r:id="rId18"/>
    <p:sldId id="264" r:id="rId19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6CF2"/>
    <a:srgbClr val="281A42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00" d="100"/>
          <a:sy n="100" d="100"/>
        </p:scale>
        <p:origin x="3420" y="-51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B5D13B0-FFE0-A201-3267-01343C21EBE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046FC1-08AB-75DC-C458-7845B349123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062F8AE-7468-9743-82EC-03064ACB1347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A28F19-55E1-7E87-7DCD-B1220805C9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9B71D3-380C-AF02-3110-6DF6DEF5A2C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2DAF04AB-EE23-084A-A02D-70CAD3F527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298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4257832D-AAD4-45A1-A8FE-587E03791CA8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017C9A97-A6B4-4E6E-B8DD-6E661A92DD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989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EA20202-6D90-91B7-5F12-6E834458ADC2}"/>
              </a:ext>
            </a:extLst>
          </p:cNvPr>
          <p:cNvSpPr/>
          <p:nvPr userDrawn="1"/>
        </p:nvSpPr>
        <p:spPr>
          <a:xfrm>
            <a:off x="0" y="0"/>
            <a:ext cx="9342783" cy="6858000"/>
          </a:xfrm>
          <a:prstGeom prst="rect">
            <a:avLst/>
          </a:prstGeom>
          <a:solidFill>
            <a:srgbClr val="281A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Placeholder 5">
            <a:extLst>
              <a:ext uri="{FF2B5EF4-FFF2-40B4-BE49-F238E27FC236}">
                <a16:creationId xmlns:a16="http://schemas.microsoft.com/office/drawing/2014/main" id="{880A19AE-723B-2924-58DC-567BAB6C8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76350"/>
            <a:ext cx="8067674" cy="15430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C15F28F9-1E0D-764E-D40F-1C67943FC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91071"/>
            <a:ext cx="8067675" cy="5189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050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5">
            <a:extLst>
              <a:ext uri="{FF2B5EF4-FFF2-40B4-BE49-F238E27FC236}">
                <a16:creationId xmlns:a16="http://schemas.microsoft.com/office/drawing/2014/main" id="{032CC921-E244-F9EB-4740-61060386A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940596"/>
            <a:ext cx="3086100" cy="747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B0B01921-07F6-A8FF-052E-A4D3847973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4340" y="1825625"/>
            <a:ext cx="7109460" cy="4351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8661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04EF3E3E-2F9F-A9AE-D753-64C924F711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4340" y="1825625"/>
            <a:ext cx="7109460" cy="4351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Title Placeholder 5">
            <a:extLst>
              <a:ext uri="{FF2B5EF4-FFF2-40B4-BE49-F238E27FC236}">
                <a16:creationId xmlns:a16="http://schemas.microsoft.com/office/drawing/2014/main" id="{4E2FD3A2-678E-4EB7-C21E-5358572C1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940596"/>
            <a:ext cx="3086100" cy="7477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6574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5">
            <a:extLst>
              <a:ext uri="{FF2B5EF4-FFF2-40B4-BE49-F238E27FC236}">
                <a16:creationId xmlns:a16="http://schemas.microsoft.com/office/drawing/2014/main" id="{880A06C9-66A1-E3F8-D0E0-FEE13F164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940596"/>
            <a:ext cx="3086100" cy="7477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C9773784-0075-20F8-9088-B99431FE93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4340" y="1825625"/>
            <a:ext cx="7109460" cy="4351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4178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5">
            <a:extLst>
              <a:ext uri="{FF2B5EF4-FFF2-40B4-BE49-F238E27FC236}">
                <a16:creationId xmlns:a16="http://schemas.microsoft.com/office/drawing/2014/main" id="{F04BCC8C-E7BC-AC8C-0080-016113609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940596"/>
            <a:ext cx="3086100" cy="7477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64889477-DA8F-89C0-A890-0B9D114B6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4340" y="1825625"/>
            <a:ext cx="7109460" cy="4351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7691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5">
            <a:extLst>
              <a:ext uri="{FF2B5EF4-FFF2-40B4-BE49-F238E27FC236}">
                <a16:creationId xmlns:a16="http://schemas.microsoft.com/office/drawing/2014/main" id="{C07BAF70-16A6-BA37-B632-8173372F8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940596"/>
            <a:ext cx="3086100" cy="7477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7F7AE2C1-7393-5B3C-1FEC-DE07BE9888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4340" y="1825625"/>
            <a:ext cx="7109460" cy="4351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7091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5">
            <a:extLst>
              <a:ext uri="{FF2B5EF4-FFF2-40B4-BE49-F238E27FC236}">
                <a16:creationId xmlns:a16="http://schemas.microsoft.com/office/drawing/2014/main" id="{E91898CC-24AB-7D37-9EE0-5A27C839A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940596"/>
            <a:ext cx="3086100" cy="7477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8452964E-C488-53EA-274E-EE6928FC33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6600" y="1825625"/>
            <a:ext cx="4267200" cy="4351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2547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F44A9E2-521E-0CD1-ECB5-4243AAE684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587" t="33383" r="29008" b="35449"/>
          <a:stretch/>
        </p:blipFill>
        <p:spPr>
          <a:xfrm>
            <a:off x="9760227" y="404535"/>
            <a:ext cx="2072986" cy="1200495"/>
          </a:xfrm>
          <a:prstGeom prst="rect">
            <a:avLst/>
          </a:prstGeom>
        </p:spPr>
      </p:pic>
      <p:pic>
        <p:nvPicPr>
          <p:cNvPr id="9" name="Picture 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09300D9-8393-31CE-21A4-6D6981B39F5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7473" y="6043175"/>
            <a:ext cx="1878495" cy="4102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E04954E-5917-6C82-9803-29149396C33F}"/>
              </a:ext>
            </a:extLst>
          </p:cNvPr>
          <p:cNvSpPr/>
          <p:nvPr userDrawn="1"/>
        </p:nvSpPr>
        <p:spPr>
          <a:xfrm>
            <a:off x="0" y="0"/>
            <a:ext cx="9342783" cy="6858000"/>
          </a:xfrm>
          <a:prstGeom prst="rect">
            <a:avLst/>
          </a:prstGeom>
          <a:solidFill>
            <a:srgbClr val="281A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Placeholder 5">
            <a:extLst>
              <a:ext uri="{FF2B5EF4-FFF2-40B4-BE49-F238E27FC236}">
                <a16:creationId xmlns:a16="http://schemas.microsoft.com/office/drawing/2014/main" id="{FE6BD3AC-E2C3-62BC-C5D4-D75836400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76350"/>
            <a:ext cx="8067674" cy="15430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87A7FF9-77AF-D40A-81F2-67A8862705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091071"/>
            <a:ext cx="8067675" cy="5189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3113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bg1"/>
          </a:solidFill>
          <a:latin typeface="Filson Pro Bold" panose="0200000000000000000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200" kern="1200" cap="all" baseline="0">
          <a:solidFill>
            <a:srgbClr val="056CF2"/>
          </a:solidFill>
          <a:latin typeface="Filson Pro Bold" panose="0200000000000000000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56CF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56CF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56CF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56CF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urple and blue swirl&#10;&#10;Description automatically generated">
            <a:extLst>
              <a:ext uri="{FF2B5EF4-FFF2-40B4-BE49-F238E27FC236}">
                <a16:creationId xmlns:a16="http://schemas.microsoft.com/office/drawing/2014/main" id="{7B7EB87C-5F18-E809-908A-5F847EC2DD1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713269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F44A9E2-521E-0CD1-ECB5-4243AAE684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587" t="33383" r="29008" b="35449"/>
          <a:stretch/>
        </p:blipFill>
        <p:spPr>
          <a:xfrm>
            <a:off x="9760227" y="404535"/>
            <a:ext cx="2072986" cy="1200495"/>
          </a:xfrm>
          <a:prstGeom prst="rect">
            <a:avLst/>
          </a:prstGeom>
        </p:spPr>
      </p:pic>
      <p:pic>
        <p:nvPicPr>
          <p:cNvPr id="9" name="Picture 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09300D9-8393-31CE-21A4-6D6981B39F5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7473" y="6043175"/>
            <a:ext cx="1878495" cy="410290"/>
          </a:xfrm>
          <a:prstGeom prst="rect">
            <a:avLst/>
          </a:prstGeom>
        </p:spPr>
      </p:pic>
      <p:sp>
        <p:nvSpPr>
          <p:cNvPr id="6" name="Title Placeholder 5">
            <a:extLst>
              <a:ext uri="{FF2B5EF4-FFF2-40B4-BE49-F238E27FC236}">
                <a16:creationId xmlns:a16="http://schemas.microsoft.com/office/drawing/2014/main" id="{89389DA6-DC9E-67D1-E161-155BCB233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940596"/>
            <a:ext cx="3086100" cy="747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7B53910-D3FF-DDD5-D6AF-E004A04298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44340" y="1825625"/>
            <a:ext cx="7109460" cy="4351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950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 cap="all" baseline="0">
          <a:solidFill>
            <a:schemeClr val="bg1"/>
          </a:solidFill>
          <a:latin typeface="Filson Pro Bold" panose="0200000000000000000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b="0" kern="1200">
          <a:solidFill>
            <a:schemeClr val="tx1"/>
          </a:solidFill>
          <a:latin typeface="Filson Pro Bold" panose="0200000000000000000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kern="1200">
          <a:solidFill>
            <a:schemeClr val="tx1"/>
          </a:solidFill>
          <a:latin typeface="Filson Pro Bold" panose="0200000000000000000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kern="1200">
          <a:solidFill>
            <a:schemeClr val="tx1"/>
          </a:solidFill>
          <a:latin typeface="Filson Pro Bold" panose="0200000000000000000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kern="1200">
          <a:solidFill>
            <a:schemeClr val="tx1"/>
          </a:solidFill>
          <a:latin typeface="Filson Pro Bold" panose="0200000000000000000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kern="1200">
          <a:solidFill>
            <a:schemeClr val="tx1"/>
          </a:solidFill>
          <a:latin typeface="Filson Pro Bold" panose="0200000000000000000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F44A9E2-521E-0CD1-ECB5-4243AAE684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587" t="33383" r="29008" b="35449"/>
          <a:stretch/>
        </p:blipFill>
        <p:spPr>
          <a:xfrm>
            <a:off x="9760227" y="404535"/>
            <a:ext cx="2072986" cy="1200495"/>
          </a:xfrm>
          <a:prstGeom prst="rect">
            <a:avLst/>
          </a:prstGeom>
        </p:spPr>
      </p:pic>
      <p:pic>
        <p:nvPicPr>
          <p:cNvPr id="9" name="Picture 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09300D9-8393-31CE-21A4-6D6981B39F5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7473" y="6043175"/>
            <a:ext cx="1878495" cy="4102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E04954E-5917-6C82-9803-29149396C33F}"/>
              </a:ext>
            </a:extLst>
          </p:cNvPr>
          <p:cNvSpPr/>
          <p:nvPr userDrawn="1"/>
        </p:nvSpPr>
        <p:spPr>
          <a:xfrm>
            <a:off x="0" y="0"/>
            <a:ext cx="3718560" cy="6858000"/>
          </a:xfrm>
          <a:prstGeom prst="rect">
            <a:avLst/>
          </a:prstGeom>
          <a:solidFill>
            <a:srgbClr val="281A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4E4D4420-2CCB-6A99-E2AC-9019B41A83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44340" y="1825625"/>
            <a:ext cx="7109460" cy="4351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Placeholder 5">
            <a:extLst>
              <a:ext uri="{FF2B5EF4-FFF2-40B4-BE49-F238E27FC236}">
                <a16:creationId xmlns:a16="http://schemas.microsoft.com/office/drawing/2014/main" id="{083AD6E8-2CC9-F733-99D9-1D2A8E8CD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940596"/>
            <a:ext cx="3086100" cy="7477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092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 cap="all" baseline="0">
          <a:solidFill>
            <a:schemeClr val="bg1"/>
          </a:solidFill>
          <a:latin typeface="Filson Pro Bold" panose="0200000000000000000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ilson Pro Bold" panose="0200000000000000000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ilson Pro Bold" panose="0200000000000000000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ilson Pro Bold" panose="0200000000000000000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ilson Pro Bold" panose="0200000000000000000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ilson Pro Bold" panose="0200000000000000000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F44A9E2-521E-0CD1-ECB5-4243AAE684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587" t="33383" r="29008" b="35449"/>
          <a:stretch/>
        </p:blipFill>
        <p:spPr>
          <a:xfrm>
            <a:off x="9760227" y="404535"/>
            <a:ext cx="2072986" cy="1200495"/>
          </a:xfrm>
          <a:prstGeom prst="rect">
            <a:avLst/>
          </a:prstGeom>
        </p:spPr>
      </p:pic>
      <p:pic>
        <p:nvPicPr>
          <p:cNvPr id="9" name="Picture 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09300D9-8393-31CE-21A4-6D6981B39F5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7473" y="6043175"/>
            <a:ext cx="1878495" cy="4102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E04954E-5917-6C82-9803-29149396C33F}"/>
              </a:ext>
            </a:extLst>
          </p:cNvPr>
          <p:cNvSpPr/>
          <p:nvPr userDrawn="1"/>
        </p:nvSpPr>
        <p:spPr>
          <a:xfrm>
            <a:off x="0" y="0"/>
            <a:ext cx="3718560" cy="6858000"/>
          </a:xfrm>
          <a:prstGeom prst="rect">
            <a:avLst/>
          </a:prstGeom>
          <a:solidFill>
            <a:srgbClr val="281A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Placeholder 5">
            <a:extLst>
              <a:ext uri="{FF2B5EF4-FFF2-40B4-BE49-F238E27FC236}">
                <a16:creationId xmlns:a16="http://schemas.microsoft.com/office/drawing/2014/main" id="{0D5BD523-441D-7820-CD76-5C75973F3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940596"/>
            <a:ext cx="3086100" cy="7477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B497CA25-E7B8-8558-015E-D46562D62F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44340" y="1825625"/>
            <a:ext cx="7109460" cy="4351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2847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 cap="all" baseline="0">
          <a:solidFill>
            <a:schemeClr val="bg1"/>
          </a:solidFill>
          <a:latin typeface="Filson Pro Bold" panose="0200000000000000000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ilson Pro Bold" panose="0200000000000000000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ilson Pro Bold" panose="0200000000000000000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ilson Pro Bold" panose="0200000000000000000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ilson Pro Bold" panose="0200000000000000000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ilson Pro Bold" panose="0200000000000000000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F44A9E2-521E-0CD1-ECB5-4243AAE684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587" t="33383" r="29008" b="35449"/>
          <a:stretch/>
        </p:blipFill>
        <p:spPr>
          <a:xfrm>
            <a:off x="9760227" y="404535"/>
            <a:ext cx="2072986" cy="1200495"/>
          </a:xfrm>
          <a:prstGeom prst="rect">
            <a:avLst/>
          </a:prstGeom>
        </p:spPr>
      </p:pic>
      <p:pic>
        <p:nvPicPr>
          <p:cNvPr id="9" name="Picture 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09300D9-8393-31CE-21A4-6D6981B39F5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7473" y="6043175"/>
            <a:ext cx="1878495" cy="4102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E04954E-5917-6C82-9803-29149396C33F}"/>
              </a:ext>
            </a:extLst>
          </p:cNvPr>
          <p:cNvSpPr/>
          <p:nvPr userDrawn="1"/>
        </p:nvSpPr>
        <p:spPr>
          <a:xfrm>
            <a:off x="0" y="0"/>
            <a:ext cx="3718560" cy="6858000"/>
          </a:xfrm>
          <a:prstGeom prst="rect">
            <a:avLst/>
          </a:prstGeom>
          <a:solidFill>
            <a:srgbClr val="056C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Placeholder 5">
            <a:extLst>
              <a:ext uri="{FF2B5EF4-FFF2-40B4-BE49-F238E27FC236}">
                <a16:creationId xmlns:a16="http://schemas.microsoft.com/office/drawing/2014/main" id="{83BCAB07-BCDC-CF84-F931-9378828E0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940596"/>
            <a:ext cx="3086100" cy="7477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099E9BBE-3C3F-28D3-D966-4525DADF0A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44340" y="1825625"/>
            <a:ext cx="7109460" cy="4351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558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 cap="all" baseline="0">
          <a:solidFill>
            <a:schemeClr val="bg1"/>
          </a:solidFill>
          <a:latin typeface="Filson Pro Bold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ilson Pro Bold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ilson Pro Bold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ilson Pro Bold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ilson Pro Bold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ilson Pro Bold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screen with a map of the world&#10;&#10;Description automatically generated">
            <a:extLst>
              <a:ext uri="{FF2B5EF4-FFF2-40B4-BE49-F238E27FC236}">
                <a16:creationId xmlns:a16="http://schemas.microsoft.com/office/drawing/2014/main" id="{1B5CBCC2-6266-950E-A32A-833C2EE7CA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713269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F44A9E2-521E-0CD1-ECB5-4243AAE684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587" t="33383" r="29008" b="35449"/>
          <a:stretch/>
        </p:blipFill>
        <p:spPr>
          <a:xfrm>
            <a:off x="9760227" y="404535"/>
            <a:ext cx="2072986" cy="1200495"/>
          </a:xfrm>
          <a:prstGeom prst="rect">
            <a:avLst/>
          </a:prstGeom>
        </p:spPr>
      </p:pic>
      <p:pic>
        <p:nvPicPr>
          <p:cNvPr id="9" name="Picture 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09300D9-8393-31CE-21A4-6D6981B39F5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7473" y="6043175"/>
            <a:ext cx="1878495" cy="410290"/>
          </a:xfrm>
          <a:prstGeom prst="rect">
            <a:avLst/>
          </a:prstGeom>
        </p:spPr>
      </p:pic>
      <p:sp>
        <p:nvSpPr>
          <p:cNvPr id="5" name="Title Placeholder 5">
            <a:extLst>
              <a:ext uri="{FF2B5EF4-FFF2-40B4-BE49-F238E27FC236}">
                <a16:creationId xmlns:a16="http://schemas.microsoft.com/office/drawing/2014/main" id="{1BF02CA2-D73C-802F-410C-34D636043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940596"/>
            <a:ext cx="3086100" cy="7477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C51C4610-E6AB-C5A5-C2F3-16442E2416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44340" y="1825625"/>
            <a:ext cx="7109460" cy="4351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2574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 cap="all" baseline="0">
          <a:solidFill>
            <a:schemeClr val="bg1"/>
          </a:solidFill>
          <a:latin typeface="Filson Pro Bold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ilson Pro Bold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ilson Pro Bold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ilson Pro Bold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ilson Pro Bold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ilson Pro Bold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817493A-3C8A-C965-D64F-09F049AC59DE}"/>
              </a:ext>
            </a:extLst>
          </p:cNvPr>
          <p:cNvSpPr/>
          <p:nvPr userDrawn="1"/>
        </p:nvSpPr>
        <p:spPr>
          <a:xfrm>
            <a:off x="0" y="0"/>
            <a:ext cx="3718560" cy="6858000"/>
          </a:xfrm>
          <a:prstGeom prst="rect">
            <a:avLst/>
          </a:prstGeom>
          <a:solidFill>
            <a:srgbClr val="281A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Firefighter driving a truck">
            <a:extLst>
              <a:ext uri="{FF2B5EF4-FFF2-40B4-BE49-F238E27FC236}">
                <a16:creationId xmlns:a16="http://schemas.microsoft.com/office/drawing/2014/main" id="{E85716FF-C704-F1B2-70FC-9CEB2ACC5B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7554" y="2084831"/>
            <a:ext cx="5516237" cy="3682381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1C1D20-7F2D-2095-E2DF-F8BD905609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587" t="33383" r="29008" b="35449"/>
          <a:stretch/>
        </p:blipFill>
        <p:spPr>
          <a:xfrm>
            <a:off x="9760227" y="404535"/>
            <a:ext cx="2072986" cy="1200495"/>
          </a:xfrm>
          <a:prstGeom prst="rect">
            <a:avLst/>
          </a:prstGeom>
        </p:spPr>
      </p:pic>
      <p:pic>
        <p:nvPicPr>
          <p:cNvPr id="14" name="Picture 1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792D6E0-427B-45AA-7DC5-5F1D7116FFA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7473" y="6043175"/>
            <a:ext cx="1878495" cy="410290"/>
          </a:xfrm>
          <a:prstGeom prst="rect">
            <a:avLst/>
          </a:prstGeom>
        </p:spPr>
      </p:pic>
      <p:sp>
        <p:nvSpPr>
          <p:cNvPr id="2" name="Title Placeholder 5">
            <a:extLst>
              <a:ext uri="{FF2B5EF4-FFF2-40B4-BE49-F238E27FC236}">
                <a16:creationId xmlns:a16="http://schemas.microsoft.com/office/drawing/2014/main" id="{0440C66E-A0F8-E2FF-E699-EE229CF4E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940596"/>
            <a:ext cx="3086100" cy="7477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F9920D07-3A9A-CC50-1147-1314603F44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86600" y="1825625"/>
            <a:ext cx="4267200" cy="4351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8149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kern="1200" cap="all" baseline="0">
          <a:solidFill>
            <a:schemeClr val="bg1"/>
          </a:solidFill>
          <a:latin typeface="Filson Pro Bold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ilson Pro Bold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ilson Pro Bold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ilson Pro Bold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ilson Pro Bold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ilson Pro Bold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15E21-2849-D558-16BA-514A86538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Efreight 2030</a:t>
            </a:r>
          </a:p>
        </p:txBody>
      </p:sp>
    </p:spTree>
    <p:extLst>
      <p:ext uri="{BB962C8B-B14F-4D97-AF65-F5344CB8AC3E}">
        <p14:creationId xmlns:p14="http://schemas.microsoft.com/office/powerpoint/2010/main" val="1755260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7A310-6E55-174C-EC79-DA3437399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Efreight 2030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169699-62BD-6B6B-9E7A-B4C9D60DAF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eFREIGHT 2030 exists to help the heavy road freight industry decarbonise at scale</a:t>
            </a:r>
          </a:p>
          <a:p>
            <a:r>
              <a:rPr lang="en-GB" dirty="0"/>
              <a:t>We will eliminate the barriers that make it difficult for companies to electrify their fleet</a:t>
            </a:r>
          </a:p>
          <a:p>
            <a:r>
              <a:rPr lang="en-GB" dirty="0"/>
              <a:t>We will build enough infrastructure to give the industry confidence they can start the transition to electric vehicles</a:t>
            </a:r>
          </a:p>
          <a:p>
            <a:r>
              <a:rPr lang="en-GB" dirty="0"/>
              <a:t>We will create the modelling and the toolkits that give the fleet operators the confidence to start the journey to zero emission heavy goods vehicles</a:t>
            </a:r>
          </a:p>
        </p:txBody>
      </p:sp>
    </p:spTree>
    <p:extLst>
      <p:ext uri="{BB962C8B-B14F-4D97-AF65-F5344CB8AC3E}">
        <p14:creationId xmlns:p14="http://schemas.microsoft.com/office/powerpoint/2010/main" val="2898578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56CD5-6F55-08D8-F156-85A5F6976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Why is this so important?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3926D3-C626-2DB2-6D0A-5B81C94F06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Electrifying the Heavy Goods Vehicle Industry is really hard!</a:t>
            </a:r>
          </a:p>
          <a:p>
            <a:r>
              <a:rPr lang="en-GB" dirty="0"/>
              <a:t>18% of all road emissions come from heavy goods vehicles. If we are to decarbonise road transport, we cannot ignore HGVs.</a:t>
            </a:r>
          </a:p>
          <a:p>
            <a:r>
              <a:rPr lang="en-GB" dirty="0"/>
              <a:t>We need infrastructure, we need vehicles, we need grid energy in the right places, we need changes to legislation, we need the business cases, we need to bring end-customers along on the journey.</a:t>
            </a:r>
          </a:p>
          <a:p>
            <a:r>
              <a:rPr lang="en-GB" dirty="0"/>
              <a:t>No individual organisation can fix these problems… but if we work together, we can.</a:t>
            </a:r>
          </a:p>
        </p:txBody>
      </p:sp>
    </p:spTree>
    <p:extLst>
      <p:ext uri="{BB962C8B-B14F-4D97-AF65-F5344CB8AC3E}">
        <p14:creationId xmlns:p14="http://schemas.microsoft.com/office/powerpoint/2010/main" val="2628915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BC508-865C-C0B2-29A2-A2D75233F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Our culture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FD2E7-C72B-A13D-E430-FD4647015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Work in partnership with as many people as possible – we’re not a closed shop</a:t>
            </a:r>
          </a:p>
          <a:p>
            <a:r>
              <a:rPr lang="en-GB" dirty="0"/>
              <a:t>Put the fleet operators front and central to our work</a:t>
            </a:r>
          </a:p>
          <a:p>
            <a:pPr lvl="1"/>
            <a:r>
              <a:rPr lang="en-GB" dirty="0"/>
              <a:t>Provide the support they need to electrify their fleets</a:t>
            </a:r>
          </a:p>
          <a:p>
            <a:pPr lvl="1"/>
            <a:r>
              <a:rPr lang="en-GB" dirty="0"/>
              <a:t>Work with them to identify and resolve problems</a:t>
            </a:r>
          </a:p>
          <a:p>
            <a:pPr lvl="1"/>
            <a:r>
              <a:rPr lang="en-GB" dirty="0"/>
              <a:t>Create a toolkit to enable successful implementation and rollouts of electric heavy goods vehicles</a:t>
            </a:r>
          </a:p>
          <a:p>
            <a:pPr lvl="1"/>
            <a:r>
              <a:rPr lang="en-GB" dirty="0"/>
              <a:t>Get the message out to end-customers about electric HGVs, and make them part of the journey as well</a:t>
            </a:r>
          </a:p>
          <a:p>
            <a:r>
              <a:rPr lang="en-GB" dirty="0"/>
              <a:t>Make sure the whole industry is involved – from SMEs to major multinationals – so long as they are willing to work in partnership with everyone else</a:t>
            </a:r>
          </a:p>
        </p:txBody>
      </p:sp>
    </p:spTree>
    <p:extLst>
      <p:ext uri="{BB962C8B-B14F-4D97-AF65-F5344CB8AC3E}">
        <p14:creationId xmlns:p14="http://schemas.microsoft.com/office/powerpoint/2010/main" val="3868613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09301-1230-F4FB-DA14-1BE8DB7A2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WHOSE IN OUR CONSORTIUM?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A7F11F-6446-7858-F55E-B9CD517206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4340" y="1825625"/>
            <a:ext cx="2810884" cy="4351338"/>
          </a:xfrm>
        </p:spPr>
        <p:txBody>
          <a:bodyPr anchor="t"/>
          <a:lstStyle/>
          <a:p>
            <a:r>
              <a:rPr lang="en-GB" dirty="0"/>
              <a:t>Wincanton</a:t>
            </a:r>
          </a:p>
          <a:p>
            <a:r>
              <a:rPr lang="en-GB" dirty="0"/>
              <a:t>Maritime</a:t>
            </a:r>
          </a:p>
          <a:p>
            <a:r>
              <a:rPr lang="en-GB" dirty="0"/>
              <a:t>Kuehne+Nagel</a:t>
            </a:r>
          </a:p>
          <a:p>
            <a:r>
              <a:rPr lang="en-GB" dirty="0"/>
              <a:t>Expect Distribution</a:t>
            </a:r>
          </a:p>
          <a:p>
            <a:r>
              <a:rPr lang="en-GB" dirty="0"/>
              <a:t>Welch’s Transport</a:t>
            </a:r>
          </a:p>
          <a:p>
            <a:r>
              <a:rPr lang="en-GB" dirty="0"/>
              <a:t>Marks &amp; Spencer</a:t>
            </a:r>
          </a:p>
          <a:p>
            <a:r>
              <a:rPr lang="en-GB" dirty="0"/>
              <a:t>Tarmac</a:t>
            </a:r>
          </a:p>
          <a:p>
            <a:r>
              <a:rPr lang="en-GB" dirty="0"/>
              <a:t>Eddie Stobart</a:t>
            </a:r>
          </a:p>
          <a:p>
            <a:r>
              <a:rPr lang="en-GB" dirty="0"/>
              <a:t>Menzies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56C1A1C-53CE-B777-04DA-5D5972C04474}"/>
              </a:ext>
            </a:extLst>
          </p:cNvPr>
          <p:cNvSpPr txBox="1">
            <a:spLocks/>
          </p:cNvSpPr>
          <p:nvPr/>
        </p:nvSpPr>
        <p:spPr>
          <a:xfrm>
            <a:off x="8018480" y="1825625"/>
            <a:ext cx="3366695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Filson Pro Bold" panose="0200000000000000000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Filson Pro Bold" panose="0200000000000000000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Filson Pro Bold" panose="0200000000000000000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Filson Pro Bold" panose="0200000000000000000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Filson Pro Bold" panose="0200000000000000000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Dynamon</a:t>
            </a:r>
            <a:endParaRPr lang="en-GB" dirty="0"/>
          </a:p>
          <a:p>
            <a:r>
              <a:rPr lang="en-GB" dirty="0"/>
              <a:t>Fleet-e</a:t>
            </a:r>
          </a:p>
          <a:p>
            <a:r>
              <a:rPr lang="en-GB" dirty="0"/>
              <a:t>Voltempo</a:t>
            </a:r>
          </a:p>
          <a:p>
            <a:r>
              <a:rPr lang="en-GB" dirty="0"/>
              <a:t>Energy Systems Catapult</a:t>
            </a:r>
          </a:p>
          <a:p>
            <a:r>
              <a:rPr lang="en-GB" dirty="0"/>
              <a:t>DAF</a:t>
            </a:r>
          </a:p>
          <a:p>
            <a:r>
              <a:rPr lang="en-GB" dirty="0"/>
              <a:t>Scania</a:t>
            </a:r>
          </a:p>
          <a:p>
            <a:r>
              <a:rPr lang="en-GB" dirty="0"/>
              <a:t>Renault Trucks</a:t>
            </a:r>
          </a:p>
          <a:p>
            <a:endParaRPr lang="en-GB" dirty="0"/>
          </a:p>
          <a:p>
            <a:r>
              <a:rPr lang="en-GB" dirty="0"/>
              <a:t>And more to follow…</a:t>
            </a:r>
          </a:p>
        </p:txBody>
      </p:sp>
    </p:spTree>
    <p:extLst>
      <p:ext uri="{BB962C8B-B14F-4D97-AF65-F5344CB8AC3E}">
        <p14:creationId xmlns:p14="http://schemas.microsoft.com/office/powerpoint/2010/main" val="108541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D4741-F0C1-52AF-3C34-2C147CD3D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we are going to do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7B82D-96C4-C285-7CED-7ABD6C4FD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4340" y="1825625"/>
            <a:ext cx="7096322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Create a ‘digital twin’ for the fleets – creating an initial trial plan, and to plan a wider scale rollout of electric HGVs over the longer term.</a:t>
            </a:r>
          </a:p>
          <a:p>
            <a:r>
              <a:rPr lang="en-GB" dirty="0"/>
              <a:t>Create a total cost of ownership template for fleet operators, to cost justify electric HGVs and to create a framework for demonstrating success or failure for electric HGVs in different scenarios.</a:t>
            </a:r>
          </a:p>
          <a:p>
            <a:r>
              <a:rPr lang="en-GB" dirty="0"/>
              <a:t>Roll out 35 charging hubs across the country, at major ports, depots, logistics centres and end-user customer sites using a shared access model.</a:t>
            </a:r>
          </a:p>
          <a:p>
            <a:r>
              <a:rPr lang="en-GB" dirty="0"/>
              <a:t>Roll out around 100 electric HGVs from Scania, DAF and Renault.</a:t>
            </a:r>
          </a:p>
          <a:p>
            <a:r>
              <a:rPr lang="en-GB" dirty="0"/>
              <a:t>Fleets then test out the vehicles in specific use cases. When the use cases are proven, the vehicles are moved into new areas and backfilled with new electric HGVs.</a:t>
            </a:r>
          </a:p>
          <a:p>
            <a:r>
              <a:rPr lang="en-GB" dirty="0"/>
              <a:t>By January 2031, we would like to have 20% of all vehicles across our consortium members being electric.</a:t>
            </a:r>
          </a:p>
        </p:txBody>
      </p:sp>
    </p:spTree>
    <p:extLst>
      <p:ext uri="{BB962C8B-B14F-4D97-AF65-F5344CB8AC3E}">
        <p14:creationId xmlns:p14="http://schemas.microsoft.com/office/powerpoint/2010/main" val="3049020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D4741-F0C1-52AF-3C34-2C147CD3D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CHARGING NETWORK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7B82D-96C4-C285-7CED-7ABD6C4FD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4340" y="1825625"/>
            <a:ext cx="4478180" cy="4351338"/>
          </a:xfrm>
        </p:spPr>
        <p:txBody>
          <a:bodyPr/>
          <a:lstStyle/>
          <a:p>
            <a:r>
              <a:rPr lang="en-GB" dirty="0"/>
              <a:t>The majority of charging hubs will be installed at fleet depots, on a shared basis.</a:t>
            </a:r>
          </a:p>
          <a:p>
            <a:r>
              <a:rPr lang="en-GB" dirty="0"/>
              <a:t>Others will be installed at public charging hubs, operated by Fleet-e.</a:t>
            </a:r>
          </a:p>
          <a:p>
            <a:r>
              <a:rPr lang="en-GB" dirty="0"/>
              <a:t>All sites will have 1MW charging as standard, with a minimum of six charging bays from day one.</a:t>
            </a:r>
          </a:p>
          <a:p>
            <a:r>
              <a:rPr lang="en-GB" dirty="0"/>
              <a:t>More charging points than electric vehicles from day one.</a:t>
            </a:r>
          </a:p>
          <a:p>
            <a:r>
              <a:rPr lang="en-GB" dirty="0"/>
              <a:t>Charging hubs provided by Voltempo.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1D0D52-8DA4-BA30-9294-2AB20199C4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2520" y="1825625"/>
            <a:ext cx="2990603" cy="4217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211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A65A8-B0D7-F22F-A2A4-D82F71D4E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Associate membership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00BE63-66EF-A8D6-43A3-DDABC65953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We want to be inclusive and support as much of the industry as we can.</a:t>
            </a:r>
          </a:p>
          <a:p>
            <a:r>
              <a:rPr lang="en-GB" dirty="0"/>
              <a:t>Next year we will be launching our eFREIGHT 2030 Associate Membership scheme.</a:t>
            </a:r>
          </a:p>
          <a:p>
            <a:r>
              <a:rPr lang="en-GB" dirty="0"/>
              <a:t>Fleets will be able to join the eFREIGHT 2030 trial programme with discounted vehicles and charging equipment available on a low-cost monthly lease basis, plus access to all the data modelling tools.</a:t>
            </a:r>
          </a:p>
          <a:p>
            <a:r>
              <a:rPr lang="en-GB" dirty="0"/>
              <a:t>Associate Members benefit from the government grant through the lower cost of vehicles and charging equipment.</a:t>
            </a:r>
          </a:p>
          <a:p>
            <a:r>
              <a:rPr lang="en-GB" dirty="0"/>
              <a:t>Associate Members can be part of the programme for 3-18 months.</a:t>
            </a:r>
          </a:p>
          <a:p>
            <a:r>
              <a:rPr lang="en-GB" dirty="0"/>
              <a:t>The Associate Membership programme will run through until January 2031.</a:t>
            </a:r>
          </a:p>
        </p:txBody>
      </p:sp>
    </p:spTree>
    <p:extLst>
      <p:ext uri="{BB962C8B-B14F-4D97-AF65-F5344CB8AC3E}">
        <p14:creationId xmlns:p14="http://schemas.microsoft.com/office/powerpoint/2010/main" val="1881341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BC2B5-B870-3570-D121-800D8533B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E581A5-BC4E-FE67-5CBA-350CC4F04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www.efreight2030.com</a:t>
            </a:r>
          </a:p>
        </p:txBody>
      </p:sp>
    </p:spTree>
    <p:extLst>
      <p:ext uri="{BB962C8B-B14F-4D97-AF65-F5344CB8AC3E}">
        <p14:creationId xmlns:p14="http://schemas.microsoft.com/office/powerpoint/2010/main" val="1061156154"/>
      </p:ext>
    </p:extLst>
  </p:cSld>
  <p:clrMapOvr>
    <a:masterClrMapping/>
  </p:clrMapOvr>
</p:sld>
</file>

<file path=ppt/theme/theme1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FREIGHT 2030 PowerPoint template" id="{67F25664-63B5-4BA7-9B9A-C6B01C81EAE4}" vid="{3074B3C0-A36C-41A4-944B-D7788EB70679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FREIGHT 2030 PowerPoint template" id="{67F25664-63B5-4BA7-9B9A-C6B01C81EAE4}" vid="{6237ED0C-7CA5-41F9-9E5D-CB0A6F58D446}"/>
    </a:ext>
  </a:extLst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FREIGHT 2030 PowerPoint template" id="{67F25664-63B5-4BA7-9B9A-C6B01C81EAE4}" vid="{70BC4BE6-B97E-49FB-8C45-AFE6753958C9}"/>
    </a:ext>
  </a:extLst>
</a:theme>
</file>

<file path=ppt/theme/theme4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FREIGHT 2030 PowerPoint template" id="{67F25664-63B5-4BA7-9B9A-C6B01C81EAE4}" vid="{C55FC9CF-4F8B-4FFE-A685-9D60F3A0C029}"/>
    </a:ext>
  </a:extLst>
</a:theme>
</file>

<file path=ppt/theme/theme5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FREIGHT 2030 PowerPoint template" id="{67F25664-63B5-4BA7-9B9A-C6B01C81EAE4}" vid="{21F9F41D-7AA5-49D4-89E2-92789CF69AAD}"/>
    </a:ext>
  </a:extLst>
</a:theme>
</file>

<file path=ppt/theme/theme6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FREIGHT 2030 PowerPoint template" id="{67F25664-63B5-4BA7-9B9A-C6B01C81EAE4}" vid="{C31A2FF3-EC94-42E6-AE21-94DFD0DB4733}"/>
    </a:ext>
  </a:extLst>
</a:theme>
</file>

<file path=ppt/theme/theme7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FREIGHT 2030 PowerPoint template" id="{67F25664-63B5-4BA7-9B9A-C6B01C81EAE4}" vid="{CE0C2414-B78C-473D-89BA-8E2B73F9D724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46671da-1e17-4c2e-83b8-1a617272fed9" xsi:nil="true"/>
    <lcf76f155ced4ddcb4097134ff3c332f xmlns="0c9c6bf1-696f-48bc-ab6c-b8e22720942f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5806C1D34CC844859FF7692C3914D6" ma:contentTypeVersion="18" ma:contentTypeDescription="Create a new document." ma:contentTypeScope="" ma:versionID="842f50f4f3a98a60035b605c8a671910">
  <xsd:schema xmlns:xsd="http://www.w3.org/2001/XMLSchema" xmlns:xs="http://www.w3.org/2001/XMLSchema" xmlns:p="http://schemas.microsoft.com/office/2006/metadata/properties" xmlns:ns2="0c9c6bf1-696f-48bc-ab6c-b8e22720942f" xmlns:ns3="946671da-1e17-4c2e-83b8-1a617272fed9" targetNamespace="http://schemas.microsoft.com/office/2006/metadata/properties" ma:root="true" ma:fieldsID="4704020ff8cf138e317ece5fb39f018d" ns2:_="" ns3:_="">
    <xsd:import namespace="0c9c6bf1-696f-48bc-ab6c-b8e22720942f"/>
    <xsd:import namespace="946671da-1e17-4c2e-83b8-1a617272fed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9c6bf1-696f-48bc-ab6c-b8e2272094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016a212-86d5-42cb-bf12-7af018ad86a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6671da-1e17-4c2e-83b8-1a617272fed9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aa80924-fef9-4dfb-862d-c8f83a99d5b7}" ma:internalName="TaxCatchAll" ma:showField="CatchAllData" ma:web="946671da-1e17-4c2e-83b8-1a617272fed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63E80F5-A3A1-4AE5-83C4-CB109774A180}">
  <ds:schemaRefs>
    <ds:schemaRef ds:uri="http://purl.org/dc/terms/"/>
    <ds:schemaRef ds:uri="http://schemas.microsoft.com/office/2006/metadata/properties"/>
    <ds:schemaRef ds:uri="665434f0-e04b-4ac8-a035-3be191122c75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d2247dfa-f04f-4bf6-98d2-0c073f885e77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FC6DA91-99DF-4BCF-90D7-B6E1B45448D2}"/>
</file>

<file path=customXml/itemProps3.xml><?xml version="1.0" encoding="utf-8"?>
<ds:datastoreItem xmlns:ds="http://schemas.openxmlformats.org/officeDocument/2006/customXml" ds:itemID="{59A3E48D-79FE-4324-88C2-825600ACFFA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eFREIGHT 2030 PowerPoint template</Template>
  <TotalTime>239</TotalTime>
  <Words>659</Words>
  <Application>Microsoft Office PowerPoint</Application>
  <PresentationFormat>Widescreen</PresentationFormat>
  <Paragraphs>60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</vt:lpstr>
      <vt:lpstr>Calibri</vt:lpstr>
      <vt:lpstr>Filson Pro Bold</vt:lpstr>
      <vt:lpstr>5_Office Theme</vt:lpstr>
      <vt:lpstr>2_Office Theme</vt:lpstr>
      <vt:lpstr>4_Office Theme</vt:lpstr>
      <vt:lpstr>6_Office Theme</vt:lpstr>
      <vt:lpstr>1_Office Theme</vt:lpstr>
      <vt:lpstr>3_Office Theme</vt:lpstr>
      <vt:lpstr>Custom Design</vt:lpstr>
      <vt:lpstr>Efreight 2030</vt:lpstr>
      <vt:lpstr>Efreight 2030</vt:lpstr>
      <vt:lpstr>Why is this so important?</vt:lpstr>
      <vt:lpstr>Our culture</vt:lpstr>
      <vt:lpstr>WHOSE IN OUR CONSORTIUM?</vt:lpstr>
      <vt:lpstr>What we are going to do</vt:lpstr>
      <vt:lpstr>THE CHARGING NETWORK</vt:lpstr>
      <vt:lpstr>Associate membership</vt:lpstr>
      <vt:lpstr>Thank you for your time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Michael Boxwell</dc:creator>
  <cp:lastModifiedBy>Michael Boxwell</cp:lastModifiedBy>
  <cp:revision>1</cp:revision>
  <cp:lastPrinted>2023-11-07T16:42:31Z</cp:lastPrinted>
  <dcterms:created xsi:type="dcterms:W3CDTF">2024-05-31T10:28:06Z</dcterms:created>
  <dcterms:modified xsi:type="dcterms:W3CDTF">2024-05-31T14:27:46Z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0x010100BF5806C1D34CC844859FF7692C3914D6</vt:lpwstr>
  </property>
  <property fmtid="{D5CDD505-2E9C-101B-9397-08002B2CF9AE}" pid="3" name="MediaServiceImageTags">
    <vt:lpwstr/>
  </property>
</Properties>
</file>